
<file path=[Content_Types].xml><?xml version="1.0" encoding="utf-8"?>
<Types xmlns="http://schemas.openxmlformats.org/package/2006/content-types">
  <Default Extension="C04564D0" ContentType="image/pn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9" r:id="rId5"/>
    <p:sldId id="260" r:id="rId6"/>
    <p:sldId id="263" r:id="rId7"/>
    <p:sldId id="262" r:id="rId8"/>
    <p:sldId id="258" r:id="rId9"/>
    <p:sldId id="93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E22F4-0A21-43E6-867E-0D563D67A15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33C07B9B-0209-4EA1-8B6D-3562B57A7C9F}">
      <dgm:prSet phldrT="[Text]" custT="1"/>
      <dgm:spPr>
        <a:solidFill>
          <a:schemeClr val="accent6">
            <a:lumMod val="40000"/>
            <a:lumOff val="60000"/>
          </a:schemeClr>
        </a:solidFill>
      </dgm:spPr>
      <dgm:t>
        <a:bodyPr/>
        <a:lstStyle/>
        <a:p>
          <a:r>
            <a:rPr lang="en-US" sz="2000" dirty="0">
              <a:solidFill>
                <a:srgbClr val="20558A"/>
              </a:solidFill>
            </a:rPr>
            <a:t>IC participation is voluntary</a:t>
          </a:r>
        </a:p>
      </dgm:t>
    </dgm:pt>
    <dgm:pt modelId="{BC3C259E-3771-474B-A98F-4C0B30589190}" type="parTrans" cxnId="{7948CBC3-E656-4599-BD43-9434401CE6FD}">
      <dgm:prSet/>
      <dgm:spPr/>
      <dgm:t>
        <a:bodyPr/>
        <a:lstStyle/>
        <a:p>
          <a:endParaRPr lang="en-US"/>
        </a:p>
      </dgm:t>
    </dgm:pt>
    <dgm:pt modelId="{3840B8C7-3C66-4CAC-8A13-6E3EB54B2349}" type="sibTrans" cxnId="{7948CBC3-E656-4599-BD43-9434401CE6FD}">
      <dgm:prSet/>
      <dgm:spPr/>
      <dgm:t>
        <a:bodyPr/>
        <a:lstStyle/>
        <a:p>
          <a:endParaRPr lang="en-US"/>
        </a:p>
      </dgm:t>
    </dgm:pt>
    <dgm:pt modelId="{FA98D14A-C6FE-402A-A5E8-0B690A69CB9B}">
      <dgm:prSet phldrT="[Text]" custT="1"/>
      <dgm:spPr>
        <a:solidFill>
          <a:schemeClr val="accent6">
            <a:lumMod val="40000"/>
            <a:lumOff val="60000"/>
          </a:schemeClr>
        </a:solidFill>
      </dgm:spPr>
      <dgm:t>
        <a:bodyPr/>
        <a:lstStyle/>
        <a:p>
          <a:r>
            <a:rPr lang="en-US" sz="2000" u="none" dirty="0">
              <a:solidFill>
                <a:srgbClr val="20558A"/>
              </a:solidFill>
            </a:rPr>
            <a:t>Each IC has a POC to manage Exit Survey</a:t>
          </a:r>
          <a:endParaRPr lang="en-US" sz="2000" dirty="0">
            <a:solidFill>
              <a:srgbClr val="20558A"/>
            </a:solidFill>
          </a:endParaRPr>
        </a:p>
      </dgm:t>
    </dgm:pt>
    <dgm:pt modelId="{3D6FDB53-16A0-4AF2-BE19-CD6FC94487B3}" type="parTrans" cxnId="{73E65A93-0608-42A2-B30F-AB3727619B22}">
      <dgm:prSet/>
      <dgm:spPr/>
      <dgm:t>
        <a:bodyPr/>
        <a:lstStyle/>
        <a:p>
          <a:endParaRPr lang="en-US"/>
        </a:p>
      </dgm:t>
    </dgm:pt>
    <dgm:pt modelId="{6757F035-43EB-4B8A-8BDA-5AE23F162121}" type="sibTrans" cxnId="{73E65A93-0608-42A2-B30F-AB3727619B22}">
      <dgm:prSet/>
      <dgm:spPr/>
      <dgm:t>
        <a:bodyPr/>
        <a:lstStyle/>
        <a:p>
          <a:endParaRPr lang="en-US"/>
        </a:p>
      </dgm:t>
    </dgm:pt>
    <dgm:pt modelId="{34C02C79-5E3F-49DA-A8A4-C13D4DF3C222}">
      <dgm:prSet custT="1"/>
      <dgm:spPr>
        <a:solidFill>
          <a:schemeClr val="accent6">
            <a:lumMod val="40000"/>
            <a:lumOff val="60000"/>
          </a:schemeClr>
        </a:solidFill>
      </dgm:spPr>
      <dgm:t>
        <a:bodyPr/>
        <a:lstStyle/>
        <a:p>
          <a:r>
            <a:rPr lang="en-US" sz="2000" dirty="0">
              <a:solidFill>
                <a:srgbClr val="20558A"/>
              </a:solidFill>
            </a:rPr>
            <a:t>FTE employees are eligible (no contractors) who are leaving NIH, transferring ICs, or on an expiring appointment</a:t>
          </a:r>
          <a:endParaRPr lang="en-US" sz="2000" i="1" dirty="0">
            <a:solidFill>
              <a:srgbClr val="20558A"/>
            </a:solidFill>
          </a:endParaRPr>
        </a:p>
      </dgm:t>
    </dgm:pt>
    <dgm:pt modelId="{C6A3354D-6208-4060-BD8A-74781838F910}" type="parTrans" cxnId="{DE8E446B-D3FF-4D26-80D1-48C30B8E71E5}">
      <dgm:prSet/>
      <dgm:spPr/>
      <dgm:t>
        <a:bodyPr/>
        <a:lstStyle/>
        <a:p>
          <a:endParaRPr lang="en-US"/>
        </a:p>
      </dgm:t>
    </dgm:pt>
    <dgm:pt modelId="{E5B0A796-C11E-40CD-889C-01FFC995D4B8}" type="sibTrans" cxnId="{DE8E446B-D3FF-4D26-80D1-48C30B8E71E5}">
      <dgm:prSet/>
      <dgm:spPr/>
      <dgm:t>
        <a:bodyPr/>
        <a:lstStyle/>
        <a:p>
          <a:endParaRPr lang="en-US"/>
        </a:p>
      </dgm:t>
    </dgm:pt>
    <dgm:pt modelId="{3DE82485-F231-4C24-BC09-38862EC640DC}">
      <dgm:prSet custT="1"/>
      <dgm:spPr>
        <a:solidFill>
          <a:schemeClr val="accent6">
            <a:lumMod val="40000"/>
            <a:lumOff val="60000"/>
          </a:schemeClr>
        </a:solidFill>
      </dgm:spPr>
      <dgm:t>
        <a:bodyPr/>
        <a:lstStyle/>
        <a:p>
          <a:r>
            <a:rPr lang="en-US" sz="2000" u="sng" dirty="0">
              <a:solidFill>
                <a:srgbClr val="20558A"/>
              </a:solidFill>
            </a:rPr>
            <a:t>All responses are anonymous</a:t>
          </a:r>
        </a:p>
      </dgm:t>
    </dgm:pt>
    <dgm:pt modelId="{8A3E6C57-8FA2-4E5F-97C4-3D16D22002CB}" type="parTrans" cxnId="{518F1A7D-003F-4D5F-8102-A599C3D43E39}">
      <dgm:prSet/>
      <dgm:spPr/>
      <dgm:t>
        <a:bodyPr/>
        <a:lstStyle/>
        <a:p>
          <a:endParaRPr lang="en-US"/>
        </a:p>
      </dgm:t>
    </dgm:pt>
    <dgm:pt modelId="{89A38B83-0F56-4770-B67E-1E3DB5630798}" type="sibTrans" cxnId="{518F1A7D-003F-4D5F-8102-A599C3D43E39}">
      <dgm:prSet/>
      <dgm:spPr/>
      <dgm:t>
        <a:bodyPr/>
        <a:lstStyle/>
        <a:p>
          <a:endParaRPr lang="en-US"/>
        </a:p>
      </dgm:t>
    </dgm:pt>
    <dgm:pt modelId="{80DFEF91-3F59-424A-9305-57010B3A283C}">
      <dgm:prSet custT="1"/>
      <dgm:spPr>
        <a:solidFill>
          <a:schemeClr val="accent6">
            <a:lumMod val="40000"/>
            <a:lumOff val="60000"/>
          </a:schemeClr>
        </a:solidFill>
      </dgm:spPr>
      <dgm:t>
        <a:bodyPr/>
        <a:lstStyle/>
        <a:p>
          <a:r>
            <a:rPr lang="en-US" sz="2000" dirty="0">
              <a:solidFill>
                <a:srgbClr val="20558A"/>
              </a:solidFill>
            </a:rPr>
            <a:t>Quarterly and annual reports released in PIAP; NIH Exit Survey Response Dashboard</a:t>
          </a:r>
          <a:endParaRPr lang="en-US" sz="2000" i="1" dirty="0">
            <a:solidFill>
              <a:srgbClr val="20558A"/>
            </a:solidFill>
          </a:endParaRPr>
        </a:p>
      </dgm:t>
    </dgm:pt>
    <dgm:pt modelId="{6EB6E202-989D-4DB3-B411-4208158E5C61}" type="parTrans" cxnId="{A0A94790-AE81-4D24-83B9-26F3D05AF5AE}">
      <dgm:prSet/>
      <dgm:spPr/>
      <dgm:t>
        <a:bodyPr/>
        <a:lstStyle/>
        <a:p>
          <a:endParaRPr lang="en-US"/>
        </a:p>
      </dgm:t>
    </dgm:pt>
    <dgm:pt modelId="{607A1957-5EDF-476E-90F4-7EC7668C02E8}" type="sibTrans" cxnId="{A0A94790-AE81-4D24-83B9-26F3D05AF5AE}">
      <dgm:prSet/>
      <dgm:spPr/>
      <dgm:t>
        <a:bodyPr/>
        <a:lstStyle/>
        <a:p>
          <a:endParaRPr lang="en-US"/>
        </a:p>
      </dgm:t>
    </dgm:pt>
    <dgm:pt modelId="{762E221E-1031-4588-8142-927408970F4F}" type="pres">
      <dgm:prSet presAssocID="{99AE22F4-0A21-43E6-867E-0D563D67A155}" presName="Name0" presStyleCnt="0">
        <dgm:presLayoutVars>
          <dgm:chMax val="7"/>
          <dgm:chPref val="7"/>
          <dgm:dir/>
        </dgm:presLayoutVars>
      </dgm:prSet>
      <dgm:spPr/>
    </dgm:pt>
    <dgm:pt modelId="{348F7DE9-61A3-4103-A464-4042B1D28608}" type="pres">
      <dgm:prSet presAssocID="{99AE22F4-0A21-43E6-867E-0D563D67A155}" presName="Name1" presStyleCnt="0"/>
      <dgm:spPr/>
    </dgm:pt>
    <dgm:pt modelId="{AE433750-D76B-46AE-91B4-2EA3DD5C2509}" type="pres">
      <dgm:prSet presAssocID="{99AE22F4-0A21-43E6-867E-0D563D67A155}" presName="cycle" presStyleCnt="0"/>
      <dgm:spPr/>
    </dgm:pt>
    <dgm:pt modelId="{B6A6E023-3637-41D9-BDE3-56728B7177DD}" type="pres">
      <dgm:prSet presAssocID="{99AE22F4-0A21-43E6-867E-0D563D67A155}" presName="srcNode" presStyleLbl="node1" presStyleIdx="0" presStyleCnt="5"/>
      <dgm:spPr/>
    </dgm:pt>
    <dgm:pt modelId="{0CCC9947-001D-44FA-8044-C7D322A7D8CA}" type="pres">
      <dgm:prSet presAssocID="{99AE22F4-0A21-43E6-867E-0D563D67A155}" presName="conn" presStyleLbl="parChTrans1D2" presStyleIdx="0" presStyleCnt="1"/>
      <dgm:spPr/>
    </dgm:pt>
    <dgm:pt modelId="{32CBD87A-AAD3-4EE2-A4F4-D4F19DF31DA5}" type="pres">
      <dgm:prSet presAssocID="{99AE22F4-0A21-43E6-867E-0D563D67A155}" presName="extraNode" presStyleLbl="node1" presStyleIdx="0" presStyleCnt="5"/>
      <dgm:spPr/>
    </dgm:pt>
    <dgm:pt modelId="{7E9AC973-1ADA-47C0-8FAD-11F3D26E7274}" type="pres">
      <dgm:prSet presAssocID="{99AE22F4-0A21-43E6-867E-0D563D67A155}" presName="dstNode" presStyleLbl="node1" presStyleIdx="0" presStyleCnt="5"/>
      <dgm:spPr/>
    </dgm:pt>
    <dgm:pt modelId="{C9F218D8-8CEA-41A3-8E9D-4EFA178D6864}" type="pres">
      <dgm:prSet presAssocID="{33C07B9B-0209-4EA1-8B6D-3562B57A7C9F}" presName="text_1" presStyleLbl="node1" presStyleIdx="0" presStyleCnt="5">
        <dgm:presLayoutVars>
          <dgm:bulletEnabled val="1"/>
        </dgm:presLayoutVars>
      </dgm:prSet>
      <dgm:spPr/>
    </dgm:pt>
    <dgm:pt modelId="{9CB35830-CF67-494D-BB3A-2322E9015473}" type="pres">
      <dgm:prSet presAssocID="{33C07B9B-0209-4EA1-8B6D-3562B57A7C9F}" presName="accent_1" presStyleCnt="0"/>
      <dgm:spPr/>
    </dgm:pt>
    <dgm:pt modelId="{61EB3D79-BA6F-45BE-90C6-C869CB1E9F94}" type="pres">
      <dgm:prSet presAssocID="{33C07B9B-0209-4EA1-8B6D-3562B57A7C9F}" presName="accentRepeatNode" presStyleLbl="solidFgAcc1" presStyleIdx="0" presStyleCnt="5"/>
      <dgm:spPr>
        <a:solidFill>
          <a:srgbClr val="FFFFFF"/>
        </a:solidFill>
      </dgm:spPr>
    </dgm:pt>
    <dgm:pt modelId="{8A8F9F60-2118-4941-857E-14CB65496C09}" type="pres">
      <dgm:prSet presAssocID="{34C02C79-5E3F-49DA-A8A4-C13D4DF3C222}" presName="text_2" presStyleLbl="node1" presStyleIdx="1" presStyleCnt="5">
        <dgm:presLayoutVars>
          <dgm:bulletEnabled val="1"/>
        </dgm:presLayoutVars>
      </dgm:prSet>
      <dgm:spPr/>
    </dgm:pt>
    <dgm:pt modelId="{45ADB3EF-52A9-45B3-ABE8-72B023CA3BD0}" type="pres">
      <dgm:prSet presAssocID="{34C02C79-5E3F-49DA-A8A4-C13D4DF3C222}" presName="accent_2" presStyleCnt="0"/>
      <dgm:spPr/>
    </dgm:pt>
    <dgm:pt modelId="{CB859E7A-C1C5-4165-BF5D-6E4E3BF06590}" type="pres">
      <dgm:prSet presAssocID="{34C02C79-5E3F-49DA-A8A4-C13D4DF3C222}" presName="accentRepeatNode" presStyleLbl="solidFgAcc1" presStyleIdx="1" presStyleCnt="5"/>
      <dgm:spPr>
        <a:solidFill>
          <a:srgbClr val="FFFFFF"/>
        </a:solidFill>
      </dgm:spPr>
    </dgm:pt>
    <dgm:pt modelId="{CD19F392-046E-4703-B219-2612FD147E66}" type="pres">
      <dgm:prSet presAssocID="{3DE82485-F231-4C24-BC09-38862EC640DC}" presName="text_3" presStyleLbl="node1" presStyleIdx="2" presStyleCnt="5">
        <dgm:presLayoutVars>
          <dgm:bulletEnabled val="1"/>
        </dgm:presLayoutVars>
      </dgm:prSet>
      <dgm:spPr/>
    </dgm:pt>
    <dgm:pt modelId="{6649EB40-6DEE-44C8-8FD7-58C5D0E7B365}" type="pres">
      <dgm:prSet presAssocID="{3DE82485-F231-4C24-BC09-38862EC640DC}" presName="accent_3" presStyleCnt="0"/>
      <dgm:spPr/>
    </dgm:pt>
    <dgm:pt modelId="{ACB23AF4-3BBC-43D1-9FC9-04DBFBC6D5D5}" type="pres">
      <dgm:prSet presAssocID="{3DE82485-F231-4C24-BC09-38862EC640DC}" presName="accentRepeatNode" presStyleLbl="solidFgAcc1" presStyleIdx="2" presStyleCnt="5"/>
      <dgm:spPr>
        <a:solidFill>
          <a:srgbClr val="FFFFFF"/>
        </a:solidFill>
      </dgm:spPr>
    </dgm:pt>
    <dgm:pt modelId="{A13C0981-BEE9-49F4-90D5-D0A3814E26F4}" type="pres">
      <dgm:prSet presAssocID="{FA98D14A-C6FE-402A-A5E8-0B690A69CB9B}" presName="text_4" presStyleLbl="node1" presStyleIdx="3" presStyleCnt="5">
        <dgm:presLayoutVars>
          <dgm:bulletEnabled val="1"/>
        </dgm:presLayoutVars>
      </dgm:prSet>
      <dgm:spPr/>
    </dgm:pt>
    <dgm:pt modelId="{F06040A4-A354-4CF4-9A2B-916AF3CA79B6}" type="pres">
      <dgm:prSet presAssocID="{FA98D14A-C6FE-402A-A5E8-0B690A69CB9B}" presName="accent_4" presStyleCnt="0"/>
      <dgm:spPr/>
    </dgm:pt>
    <dgm:pt modelId="{B4B5F698-7048-446F-AE5E-CCC9AE56928C}" type="pres">
      <dgm:prSet presAssocID="{FA98D14A-C6FE-402A-A5E8-0B690A69CB9B}" presName="accentRepeatNode" presStyleLbl="solidFgAcc1" presStyleIdx="3" presStyleCnt="5"/>
      <dgm:spPr>
        <a:solidFill>
          <a:srgbClr val="FFFFFF"/>
        </a:solidFill>
      </dgm:spPr>
    </dgm:pt>
    <dgm:pt modelId="{8D2832E9-7B70-41F3-B50A-4AFED8D2E921}" type="pres">
      <dgm:prSet presAssocID="{80DFEF91-3F59-424A-9305-57010B3A283C}" presName="text_5" presStyleLbl="node1" presStyleIdx="4" presStyleCnt="5">
        <dgm:presLayoutVars>
          <dgm:bulletEnabled val="1"/>
        </dgm:presLayoutVars>
      </dgm:prSet>
      <dgm:spPr/>
    </dgm:pt>
    <dgm:pt modelId="{873CECDC-3EE0-4057-AA30-81D98E09A381}" type="pres">
      <dgm:prSet presAssocID="{80DFEF91-3F59-424A-9305-57010B3A283C}" presName="accent_5" presStyleCnt="0"/>
      <dgm:spPr/>
    </dgm:pt>
    <dgm:pt modelId="{FBCFC864-8C3E-4988-BD91-1BF339DAD3E0}" type="pres">
      <dgm:prSet presAssocID="{80DFEF91-3F59-424A-9305-57010B3A283C}" presName="accentRepeatNode" presStyleLbl="solidFgAcc1" presStyleIdx="4" presStyleCnt="5"/>
      <dgm:spPr>
        <a:solidFill>
          <a:srgbClr val="FFFFFF"/>
        </a:solidFill>
      </dgm:spPr>
    </dgm:pt>
  </dgm:ptLst>
  <dgm:cxnLst>
    <dgm:cxn modelId="{2CB08600-CFF6-472B-823E-7F09CDD95569}" type="presOf" srcId="{3840B8C7-3C66-4CAC-8A13-6E3EB54B2349}" destId="{0CCC9947-001D-44FA-8044-C7D322A7D8CA}" srcOrd="0" destOrd="0" presId="urn:microsoft.com/office/officeart/2008/layout/VerticalCurvedList"/>
    <dgm:cxn modelId="{DE8E446B-D3FF-4D26-80D1-48C30B8E71E5}" srcId="{99AE22F4-0A21-43E6-867E-0D563D67A155}" destId="{34C02C79-5E3F-49DA-A8A4-C13D4DF3C222}" srcOrd="1" destOrd="0" parTransId="{C6A3354D-6208-4060-BD8A-74781838F910}" sibTransId="{E5B0A796-C11E-40CD-889C-01FFC995D4B8}"/>
    <dgm:cxn modelId="{8FDEA776-5CBD-40E1-9DA1-C1D68C4553FE}" type="presOf" srcId="{34C02C79-5E3F-49DA-A8A4-C13D4DF3C222}" destId="{8A8F9F60-2118-4941-857E-14CB65496C09}" srcOrd="0" destOrd="0" presId="urn:microsoft.com/office/officeart/2008/layout/VerticalCurvedList"/>
    <dgm:cxn modelId="{62CFA359-70A1-499D-A81C-78F9308E2D77}" type="presOf" srcId="{3DE82485-F231-4C24-BC09-38862EC640DC}" destId="{CD19F392-046E-4703-B219-2612FD147E66}" srcOrd="0" destOrd="0" presId="urn:microsoft.com/office/officeart/2008/layout/VerticalCurvedList"/>
    <dgm:cxn modelId="{518F1A7D-003F-4D5F-8102-A599C3D43E39}" srcId="{99AE22F4-0A21-43E6-867E-0D563D67A155}" destId="{3DE82485-F231-4C24-BC09-38862EC640DC}" srcOrd="2" destOrd="0" parTransId="{8A3E6C57-8FA2-4E5F-97C4-3D16D22002CB}" sibTransId="{89A38B83-0F56-4770-B67E-1E3DB5630798}"/>
    <dgm:cxn modelId="{CDA65E8B-047E-427C-882F-C124C98AF76D}" type="presOf" srcId="{FA98D14A-C6FE-402A-A5E8-0B690A69CB9B}" destId="{A13C0981-BEE9-49F4-90D5-D0A3814E26F4}" srcOrd="0" destOrd="0" presId="urn:microsoft.com/office/officeart/2008/layout/VerticalCurvedList"/>
    <dgm:cxn modelId="{A0A94790-AE81-4D24-83B9-26F3D05AF5AE}" srcId="{99AE22F4-0A21-43E6-867E-0D563D67A155}" destId="{80DFEF91-3F59-424A-9305-57010B3A283C}" srcOrd="4" destOrd="0" parTransId="{6EB6E202-989D-4DB3-B411-4208158E5C61}" sibTransId="{607A1957-5EDF-476E-90F4-7EC7668C02E8}"/>
    <dgm:cxn modelId="{73E65A93-0608-42A2-B30F-AB3727619B22}" srcId="{99AE22F4-0A21-43E6-867E-0D563D67A155}" destId="{FA98D14A-C6FE-402A-A5E8-0B690A69CB9B}" srcOrd="3" destOrd="0" parTransId="{3D6FDB53-16A0-4AF2-BE19-CD6FC94487B3}" sibTransId="{6757F035-43EB-4B8A-8BDA-5AE23F162121}"/>
    <dgm:cxn modelId="{7948CBC3-E656-4599-BD43-9434401CE6FD}" srcId="{99AE22F4-0A21-43E6-867E-0D563D67A155}" destId="{33C07B9B-0209-4EA1-8B6D-3562B57A7C9F}" srcOrd="0" destOrd="0" parTransId="{BC3C259E-3771-474B-A98F-4C0B30589190}" sibTransId="{3840B8C7-3C66-4CAC-8A13-6E3EB54B2349}"/>
    <dgm:cxn modelId="{5AC444D4-1472-447D-999B-6F4217FDD0BE}" type="presOf" srcId="{80DFEF91-3F59-424A-9305-57010B3A283C}" destId="{8D2832E9-7B70-41F3-B50A-4AFED8D2E921}" srcOrd="0" destOrd="0" presId="urn:microsoft.com/office/officeart/2008/layout/VerticalCurvedList"/>
    <dgm:cxn modelId="{1A8CD8DE-C8FE-4AEC-A27D-84610483675F}" type="presOf" srcId="{99AE22F4-0A21-43E6-867E-0D563D67A155}" destId="{762E221E-1031-4588-8142-927408970F4F}" srcOrd="0" destOrd="0" presId="urn:microsoft.com/office/officeart/2008/layout/VerticalCurvedList"/>
    <dgm:cxn modelId="{89BB8CFA-CF7A-4D7D-B12D-EEEED1422F8C}" type="presOf" srcId="{33C07B9B-0209-4EA1-8B6D-3562B57A7C9F}" destId="{C9F218D8-8CEA-41A3-8E9D-4EFA178D6864}" srcOrd="0" destOrd="0" presId="urn:microsoft.com/office/officeart/2008/layout/VerticalCurvedList"/>
    <dgm:cxn modelId="{7FF332AE-FB41-4D5A-9FD8-56605FB17383}" type="presParOf" srcId="{762E221E-1031-4588-8142-927408970F4F}" destId="{348F7DE9-61A3-4103-A464-4042B1D28608}" srcOrd="0" destOrd="0" presId="urn:microsoft.com/office/officeart/2008/layout/VerticalCurvedList"/>
    <dgm:cxn modelId="{FD201C28-2079-4FAD-8F48-7B6822EA3ACA}" type="presParOf" srcId="{348F7DE9-61A3-4103-A464-4042B1D28608}" destId="{AE433750-D76B-46AE-91B4-2EA3DD5C2509}" srcOrd="0" destOrd="0" presId="urn:microsoft.com/office/officeart/2008/layout/VerticalCurvedList"/>
    <dgm:cxn modelId="{6F628DE0-2FC7-4D2D-877B-86ED6E05BB03}" type="presParOf" srcId="{AE433750-D76B-46AE-91B4-2EA3DD5C2509}" destId="{B6A6E023-3637-41D9-BDE3-56728B7177DD}" srcOrd="0" destOrd="0" presId="urn:microsoft.com/office/officeart/2008/layout/VerticalCurvedList"/>
    <dgm:cxn modelId="{4DAC0790-DCF0-401F-9D3F-97128CE15E48}" type="presParOf" srcId="{AE433750-D76B-46AE-91B4-2EA3DD5C2509}" destId="{0CCC9947-001D-44FA-8044-C7D322A7D8CA}" srcOrd="1" destOrd="0" presId="urn:microsoft.com/office/officeart/2008/layout/VerticalCurvedList"/>
    <dgm:cxn modelId="{A53F7EAD-B9DB-45D8-A0B5-26920E39E039}" type="presParOf" srcId="{AE433750-D76B-46AE-91B4-2EA3DD5C2509}" destId="{32CBD87A-AAD3-4EE2-A4F4-D4F19DF31DA5}" srcOrd="2" destOrd="0" presId="urn:microsoft.com/office/officeart/2008/layout/VerticalCurvedList"/>
    <dgm:cxn modelId="{AC4BE2A8-09AB-4BD9-9AE4-AF82F2EA044F}" type="presParOf" srcId="{AE433750-D76B-46AE-91B4-2EA3DD5C2509}" destId="{7E9AC973-1ADA-47C0-8FAD-11F3D26E7274}" srcOrd="3" destOrd="0" presId="urn:microsoft.com/office/officeart/2008/layout/VerticalCurvedList"/>
    <dgm:cxn modelId="{4863DD34-16AD-4CD7-AAD5-5FA039062A7F}" type="presParOf" srcId="{348F7DE9-61A3-4103-A464-4042B1D28608}" destId="{C9F218D8-8CEA-41A3-8E9D-4EFA178D6864}" srcOrd="1" destOrd="0" presId="urn:microsoft.com/office/officeart/2008/layout/VerticalCurvedList"/>
    <dgm:cxn modelId="{22EA013A-E071-4128-A61E-251514CD7826}" type="presParOf" srcId="{348F7DE9-61A3-4103-A464-4042B1D28608}" destId="{9CB35830-CF67-494D-BB3A-2322E9015473}" srcOrd="2" destOrd="0" presId="urn:microsoft.com/office/officeart/2008/layout/VerticalCurvedList"/>
    <dgm:cxn modelId="{E9B1565A-B193-4143-8623-FE17104F19B7}" type="presParOf" srcId="{9CB35830-CF67-494D-BB3A-2322E9015473}" destId="{61EB3D79-BA6F-45BE-90C6-C869CB1E9F94}" srcOrd="0" destOrd="0" presId="urn:microsoft.com/office/officeart/2008/layout/VerticalCurvedList"/>
    <dgm:cxn modelId="{4BE596B8-071D-4761-82CA-935B2EAD7410}" type="presParOf" srcId="{348F7DE9-61A3-4103-A464-4042B1D28608}" destId="{8A8F9F60-2118-4941-857E-14CB65496C09}" srcOrd="3" destOrd="0" presId="urn:microsoft.com/office/officeart/2008/layout/VerticalCurvedList"/>
    <dgm:cxn modelId="{2CF2D20E-BB9E-4502-8B89-5F788619AE73}" type="presParOf" srcId="{348F7DE9-61A3-4103-A464-4042B1D28608}" destId="{45ADB3EF-52A9-45B3-ABE8-72B023CA3BD0}" srcOrd="4" destOrd="0" presId="urn:microsoft.com/office/officeart/2008/layout/VerticalCurvedList"/>
    <dgm:cxn modelId="{640C4D26-9EF4-43FD-AE19-76ADEEE705B9}" type="presParOf" srcId="{45ADB3EF-52A9-45B3-ABE8-72B023CA3BD0}" destId="{CB859E7A-C1C5-4165-BF5D-6E4E3BF06590}" srcOrd="0" destOrd="0" presId="urn:microsoft.com/office/officeart/2008/layout/VerticalCurvedList"/>
    <dgm:cxn modelId="{F051D692-B58D-4B11-B5DE-21BA2E73B3B0}" type="presParOf" srcId="{348F7DE9-61A3-4103-A464-4042B1D28608}" destId="{CD19F392-046E-4703-B219-2612FD147E66}" srcOrd="5" destOrd="0" presId="urn:microsoft.com/office/officeart/2008/layout/VerticalCurvedList"/>
    <dgm:cxn modelId="{A9FFF0E7-8122-4C47-B559-A9C9ED6F62C2}" type="presParOf" srcId="{348F7DE9-61A3-4103-A464-4042B1D28608}" destId="{6649EB40-6DEE-44C8-8FD7-58C5D0E7B365}" srcOrd="6" destOrd="0" presId="urn:microsoft.com/office/officeart/2008/layout/VerticalCurvedList"/>
    <dgm:cxn modelId="{FFA5EBAD-35C6-4434-AB6A-F84AD61375D2}" type="presParOf" srcId="{6649EB40-6DEE-44C8-8FD7-58C5D0E7B365}" destId="{ACB23AF4-3BBC-43D1-9FC9-04DBFBC6D5D5}" srcOrd="0" destOrd="0" presId="urn:microsoft.com/office/officeart/2008/layout/VerticalCurvedList"/>
    <dgm:cxn modelId="{B9CB529F-0F51-4A24-85DB-E3A014FB81A5}" type="presParOf" srcId="{348F7DE9-61A3-4103-A464-4042B1D28608}" destId="{A13C0981-BEE9-49F4-90D5-D0A3814E26F4}" srcOrd="7" destOrd="0" presId="urn:microsoft.com/office/officeart/2008/layout/VerticalCurvedList"/>
    <dgm:cxn modelId="{DF93821D-C4B9-497A-91D7-5CEDB0E943B3}" type="presParOf" srcId="{348F7DE9-61A3-4103-A464-4042B1D28608}" destId="{F06040A4-A354-4CF4-9A2B-916AF3CA79B6}" srcOrd="8" destOrd="0" presId="urn:microsoft.com/office/officeart/2008/layout/VerticalCurvedList"/>
    <dgm:cxn modelId="{DF093F43-EF2D-4118-8E83-E7EBB2F8DC68}" type="presParOf" srcId="{F06040A4-A354-4CF4-9A2B-916AF3CA79B6}" destId="{B4B5F698-7048-446F-AE5E-CCC9AE56928C}" srcOrd="0" destOrd="0" presId="urn:microsoft.com/office/officeart/2008/layout/VerticalCurvedList"/>
    <dgm:cxn modelId="{D58E0950-FCD6-47BB-9606-6D0F0228A42F}" type="presParOf" srcId="{348F7DE9-61A3-4103-A464-4042B1D28608}" destId="{8D2832E9-7B70-41F3-B50A-4AFED8D2E921}" srcOrd="9" destOrd="0" presId="urn:microsoft.com/office/officeart/2008/layout/VerticalCurvedList"/>
    <dgm:cxn modelId="{A381E07B-1DD0-46DD-96BA-5FED5F4A4EFE}" type="presParOf" srcId="{348F7DE9-61A3-4103-A464-4042B1D28608}" destId="{873CECDC-3EE0-4057-AA30-81D98E09A381}" srcOrd="10" destOrd="0" presId="urn:microsoft.com/office/officeart/2008/layout/VerticalCurvedList"/>
    <dgm:cxn modelId="{A62740BE-79DE-4D46-82A4-1CB1285DA3D7}" type="presParOf" srcId="{873CECDC-3EE0-4057-AA30-81D98E09A381}" destId="{FBCFC864-8C3E-4988-BD91-1BF339DAD3E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C9947-001D-44FA-8044-C7D322A7D8CA}">
      <dsp:nvSpPr>
        <dsp:cNvPr id="0" name=""/>
        <dsp:cNvSpPr/>
      </dsp:nvSpPr>
      <dsp:spPr>
        <a:xfrm>
          <a:off x="-4804475" y="-736354"/>
          <a:ext cx="5722446" cy="5722446"/>
        </a:xfrm>
        <a:prstGeom prst="blockArc">
          <a:avLst>
            <a:gd name="adj1" fmla="val 18900000"/>
            <a:gd name="adj2" fmla="val 2700000"/>
            <a:gd name="adj3" fmla="val 377"/>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F218D8-8CEA-41A3-8E9D-4EFA178D6864}">
      <dsp:nvSpPr>
        <dsp:cNvPr id="0" name=""/>
        <dsp:cNvSpPr/>
      </dsp:nvSpPr>
      <dsp:spPr>
        <a:xfrm>
          <a:off x="401701" y="265523"/>
          <a:ext cx="10063715" cy="53138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78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0558A"/>
              </a:solidFill>
            </a:rPr>
            <a:t>IC participation is voluntary</a:t>
          </a:r>
        </a:p>
      </dsp:txBody>
      <dsp:txXfrm>
        <a:off x="401701" y="265523"/>
        <a:ext cx="10063715" cy="531387"/>
      </dsp:txXfrm>
    </dsp:sp>
    <dsp:sp modelId="{61EB3D79-BA6F-45BE-90C6-C869CB1E9F94}">
      <dsp:nvSpPr>
        <dsp:cNvPr id="0" name=""/>
        <dsp:cNvSpPr/>
      </dsp:nvSpPr>
      <dsp:spPr>
        <a:xfrm>
          <a:off x="69584" y="199100"/>
          <a:ext cx="664233" cy="664233"/>
        </a:xfrm>
        <a:prstGeom prst="ellipse">
          <a:avLst/>
        </a:prstGeom>
        <a:solidFill>
          <a:srgbClr val="FFFFFF"/>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8F9F60-2118-4941-857E-14CB65496C09}">
      <dsp:nvSpPr>
        <dsp:cNvPr id="0" name=""/>
        <dsp:cNvSpPr/>
      </dsp:nvSpPr>
      <dsp:spPr>
        <a:xfrm>
          <a:off x="782477" y="1062349"/>
          <a:ext cx="9682939" cy="53138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78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0558A"/>
              </a:solidFill>
            </a:rPr>
            <a:t>FTE employees are eligible (no contractors) who are leaving NIH, transferring ICs, or on an expiring appointment</a:t>
          </a:r>
          <a:endParaRPr lang="en-US" sz="2000" i="1" kern="1200" dirty="0">
            <a:solidFill>
              <a:srgbClr val="20558A"/>
            </a:solidFill>
          </a:endParaRPr>
        </a:p>
      </dsp:txBody>
      <dsp:txXfrm>
        <a:off x="782477" y="1062349"/>
        <a:ext cx="9682939" cy="531387"/>
      </dsp:txXfrm>
    </dsp:sp>
    <dsp:sp modelId="{CB859E7A-C1C5-4165-BF5D-6E4E3BF06590}">
      <dsp:nvSpPr>
        <dsp:cNvPr id="0" name=""/>
        <dsp:cNvSpPr/>
      </dsp:nvSpPr>
      <dsp:spPr>
        <a:xfrm>
          <a:off x="450360" y="995925"/>
          <a:ext cx="664233" cy="664233"/>
        </a:xfrm>
        <a:prstGeom prst="ellipse">
          <a:avLst/>
        </a:prstGeom>
        <a:solidFill>
          <a:srgbClr val="FFFFFF"/>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19F392-046E-4703-B219-2612FD147E66}">
      <dsp:nvSpPr>
        <dsp:cNvPr id="0" name=""/>
        <dsp:cNvSpPr/>
      </dsp:nvSpPr>
      <dsp:spPr>
        <a:xfrm>
          <a:off x="899345" y="1859174"/>
          <a:ext cx="9566071" cy="53138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789" tIns="50800" rIns="50800" bIns="50800" numCol="1" spcCol="1270" anchor="ctr" anchorCtr="0">
          <a:noAutofit/>
        </a:bodyPr>
        <a:lstStyle/>
        <a:p>
          <a:pPr marL="0" lvl="0" indent="0" algn="l" defTabSz="889000">
            <a:lnSpc>
              <a:spcPct val="90000"/>
            </a:lnSpc>
            <a:spcBef>
              <a:spcPct val="0"/>
            </a:spcBef>
            <a:spcAft>
              <a:spcPct val="35000"/>
            </a:spcAft>
            <a:buNone/>
          </a:pPr>
          <a:r>
            <a:rPr lang="en-US" sz="2000" u="sng" kern="1200" dirty="0">
              <a:solidFill>
                <a:srgbClr val="20558A"/>
              </a:solidFill>
            </a:rPr>
            <a:t>All responses are anonymous</a:t>
          </a:r>
        </a:p>
      </dsp:txBody>
      <dsp:txXfrm>
        <a:off x="899345" y="1859174"/>
        <a:ext cx="9566071" cy="531387"/>
      </dsp:txXfrm>
    </dsp:sp>
    <dsp:sp modelId="{ACB23AF4-3BBC-43D1-9FC9-04DBFBC6D5D5}">
      <dsp:nvSpPr>
        <dsp:cNvPr id="0" name=""/>
        <dsp:cNvSpPr/>
      </dsp:nvSpPr>
      <dsp:spPr>
        <a:xfrm>
          <a:off x="567228" y="1792751"/>
          <a:ext cx="664233" cy="664233"/>
        </a:xfrm>
        <a:prstGeom prst="ellipse">
          <a:avLst/>
        </a:prstGeom>
        <a:solidFill>
          <a:srgbClr val="FFFFFF"/>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3C0981-BEE9-49F4-90D5-D0A3814E26F4}">
      <dsp:nvSpPr>
        <dsp:cNvPr id="0" name=""/>
        <dsp:cNvSpPr/>
      </dsp:nvSpPr>
      <dsp:spPr>
        <a:xfrm>
          <a:off x="782477" y="2656000"/>
          <a:ext cx="9682939" cy="53138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789" tIns="50800" rIns="50800" bIns="50800" numCol="1" spcCol="1270" anchor="ctr" anchorCtr="0">
          <a:noAutofit/>
        </a:bodyPr>
        <a:lstStyle/>
        <a:p>
          <a:pPr marL="0" lvl="0" indent="0" algn="l" defTabSz="889000">
            <a:lnSpc>
              <a:spcPct val="90000"/>
            </a:lnSpc>
            <a:spcBef>
              <a:spcPct val="0"/>
            </a:spcBef>
            <a:spcAft>
              <a:spcPct val="35000"/>
            </a:spcAft>
            <a:buNone/>
          </a:pPr>
          <a:r>
            <a:rPr lang="en-US" sz="2000" u="none" kern="1200" dirty="0">
              <a:solidFill>
                <a:srgbClr val="20558A"/>
              </a:solidFill>
            </a:rPr>
            <a:t>Each IC has a POC to manage Exit Survey</a:t>
          </a:r>
          <a:endParaRPr lang="en-US" sz="2000" kern="1200" dirty="0">
            <a:solidFill>
              <a:srgbClr val="20558A"/>
            </a:solidFill>
          </a:endParaRPr>
        </a:p>
      </dsp:txBody>
      <dsp:txXfrm>
        <a:off x="782477" y="2656000"/>
        <a:ext cx="9682939" cy="531387"/>
      </dsp:txXfrm>
    </dsp:sp>
    <dsp:sp modelId="{B4B5F698-7048-446F-AE5E-CCC9AE56928C}">
      <dsp:nvSpPr>
        <dsp:cNvPr id="0" name=""/>
        <dsp:cNvSpPr/>
      </dsp:nvSpPr>
      <dsp:spPr>
        <a:xfrm>
          <a:off x="450360" y="2589577"/>
          <a:ext cx="664233" cy="664233"/>
        </a:xfrm>
        <a:prstGeom prst="ellipse">
          <a:avLst/>
        </a:prstGeom>
        <a:solidFill>
          <a:srgbClr val="FFFFFF"/>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2832E9-7B70-41F3-B50A-4AFED8D2E921}">
      <dsp:nvSpPr>
        <dsp:cNvPr id="0" name=""/>
        <dsp:cNvSpPr/>
      </dsp:nvSpPr>
      <dsp:spPr>
        <a:xfrm>
          <a:off x="401701" y="3452826"/>
          <a:ext cx="10063715" cy="53138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78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0558A"/>
              </a:solidFill>
            </a:rPr>
            <a:t>Quarterly and annual reports released in PIAP; NIH Exit Survey Response Dashboard</a:t>
          </a:r>
          <a:endParaRPr lang="en-US" sz="2000" i="1" kern="1200" dirty="0">
            <a:solidFill>
              <a:srgbClr val="20558A"/>
            </a:solidFill>
          </a:endParaRPr>
        </a:p>
      </dsp:txBody>
      <dsp:txXfrm>
        <a:off x="401701" y="3452826"/>
        <a:ext cx="10063715" cy="531387"/>
      </dsp:txXfrm>
    </dsp:sp>
    <dsp:sp modelId="{FBCFC864-8C3E-4988-BD91-1BF339DAD3E0}">
      <dsp:nvSpPr>
        <dsp:cNvPr id="0" name=""/>
        <dsp:cNvSpPr/>
      </dsp:nvSpPr>
      <dsp:spPr>
        <a:xfrm>
          <a:off x="69584" y="3386402"/>
          <a:ext cx="664233" cy="664233"/>
        </a:xfrm>
        <a:prstGeom prst="ellipse">
          <a:avLst/>
        </a:prstGeom>
        <a:solidFill>
          <a:srgbClr val="FFFFFF"/>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779F-5B2A-554E-85F9-530756750BD0}"/>
              </a:ext>
            </a:extLst>
          </p:cNvPr>
          <p:cNvSpPr>
            <a:spLocks noGrp="1"/>
          </p:cNvSpPr>
          <p:nvPr>
            <p:ph type="ctrTitle" hasCustomPrompt="1"/>
          </p:nvPr>
        </p:nvSpPr>
        <p:spPr>
          <a:xfrm>
            <a:off x="4362137" y="2001186"/>
            <a:ext cx="6295870" cy="1821305"/>
          </a:xfrm>
          <a:prstGeom prst="rect">
            <a:avLst/>
          </a:prstGeom>
        </p:spPr>
        <p:txBody>
          <a:bodyPr anchor="t">
            <a:normAutofit/>
          </a:bodyPr>
          <a:lstStyle>
            <a:lvl1pPr algn="l">
              <a:defRPr sz="3600" b="1" i="0">
                <a:solidFill>
                  <a:srgbClr val="92C83E"/>
                </a:solidFill>
                <a:latin typeface="Calibri" panose="020F0502020204030204" pitchFamily="34" charset="0"/>
                <a:cs typeface="Calibri" panose="020F0502020204030204" pitchFamily="34" charset="0"/>
              </a:defRPr>
            </a:lvl1pPr>
          </a:lstStyle>
          <a:p>
            <a:r>
              <a:rPr lang="en-US"/>
              <a:t>STATE OF THE DIVISION:</a:t>
            </a:r>
          </a:p>
        </p:txBody>
      </p:sp>
      <p:sp>
        <p:nvSpPr>
          <p:cNvPr id="3" name="Subtitle 2">
            <a:extLst>
              <a:ext uri="{FF2B5EF4-FFF2-40B4-BE49-F238E27FC236}">
                <a16:creationId xmlns:a16="http://schemas.microsoft.com/office/drawing/2014/main" id="{F7C49BC1-FF47-AC4F-9F97-CECE964659B7}"/>
              </a:ext>
            </a:extLst>
          </p:cNvPr>
          <p:cNvSpPr>
            <a:spLocks noGrp="1"/>
          </p:cNvSpPr>
          <p:nvPr>
            <p:ph type="subTitle" idx="1"/>
          </p:nvPr>
        </p:nvSpPr>
        <p:spPr>
          <a:xfrm>
            <a:off x="4362137" y="4691920"/>
            <a:ext cx="6290872" cy="1116769"/>
          </a:xfrm>
        </p:spPr>
        <p:txBody>
          <a:bodyPr>
            <a:normAutofit/>
          </a:bodyPr>
          <a:lstStyle>
            <a:lvl1pPr marL="0" indent="0" algn="l">
              <a:buNone/>
              <a:defRPr sz="1800" b="0" i="0">
                <a:solidFill>
                  <a:srgbClr val="92C8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150C943-8058-9D4F-A23C-1064EADFA1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316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B382DB-67C2-6046-9F44-FBC454182BD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D694F5-D0CF-3142-B654-EB5402AB5FB0}"/>
              </a:ext>
            </a:extLst>
          </p:cNvPr>
          <p:cNvSpPr>
            <a:spLocks noGrp="1"/>
          </p:cNvSpPr>
          <p:nvPr>
            <p:ph type="title"/>
          </p:nvPr>
        </p:nvSpPr>
        <p:spPr>
          <a:xfrm>
            <a:off x="801897" y="1"/>
            <a:ext cx="11390103" cy="1163782"/>
          </a:xfrm>
          <a:prstGeom prst="rect">
            <a:avLst/>
          </a:prstGeom>
        </p:spPr>
        <p:txBody>
          <a:bodyPr anchor="b"/>
          <a:lstStyle>
            <a:lvl1pPr>
              <a:defRPr b="1" i="0">
                <a:solidFill>
                  <a:srgbClr val="92C83E"/>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76B194D-C292-404C-8413-48DB05E958F6}"/>
              </a:ext>
            </a:extLst>
          </p:cNvPr>
          <p:cNvSpPr>
            <a:spLocks noGrp="1"/>
          </p:cNvSpPr>
          <p:nvPr>
            <p:ph idx="1"/>
          </p:nvPr>
        </p:nvSpPr>
        <p:spPr>
          <a:xfrm>
            <a:off x="801897" y="1252970"/>
            <a:ext cx="10464800" cy="4351338"/>
          </a:xfrm>
        </p:spPr>
        <p:txBody>
          <a:bodyPr/>
          <a:lstStyle>
            <a:lvl1pPr>
              <a:defRPr sz="3200" b="0" i="0">
                <a:latin typeface="Calibri" panose="020F0502020204030204" pitchFamily="34" charset="0"/>
                <a:cs typeface="Calibri" panose="020F0502020204030204" pitchFamily="34" charset="0"/>
              </a:defRPr>
            </a:lvl1pPr>
            <a:lvl2pPr>
              <a:defRPr sz="2800"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1567594-EF04-5A49-896F-04CD131BED49}"/>
              </a:ext>
            </a:extLst>
          </p:cNvPr>
          <p:cNvSpPr>
            <a:spLocks noGrp="1"/>
          </p:cNvSpPr>
          <p:nvPr>
            <p:ph type="sldNum" sz="quarter" idx="12"/>
          </p:nvPr>
        </p:nvSpPr>
        <p:spPr>
          <a:xfrm>
            <a:off x="8610600" y="6356350"/>
            <a:ext cx="2743200" cy="365125"/>
          </a:xfrm>
          <a:prstGeom prst="rect">
            <a:avLst/>
          </a:prstGeom>
        </p:spPr>
        <p:txBody>
          <a:bodyPr/>
          <a:lstStyle>
            <a:lvl1pPr algn="r">
              <a:defRPr sz="1200">
                <a:solidFill>
                  <a:srgbClr val="005A96"/>
                </a:solidFill>
              </a:defRPr>
            </a:lvl1pPr>
          </a:lstStyle>
          <a:p>
            <a:fld id="{DF2EC5A0-85EE-4A21-8652-00C0AC1D1D56}" type="slidenum">
              <a:rPr lang="en-US" smtClean="0"/>
              <a:t>‹#›</a:t>
            </a:fld>
            <a:endParaRPr lang="en-US"/>
          </a:p>
        </p:txBody>
      </p:sp>
    </p:spTree>
    <p:extLst>
      <p:ext uri="{BB962C8B-B14F-4D97-AF65-F5344CB8AC3E}">
        <p14:creationId xmlns:p14="http://schemas.microsoft.com/office/powerpoint/2010/main" val="280246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59B245-462A-4643-BADF-9778E46264A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66E14C-DE2F-8C44-ADF1-63D1A3828F95}"/>
              </a:ext>
            </a:extLst>
          </p:cNvPr>
          <p:cNvSpPr>
            <a:spLocks noGrp="1"/>
          </p:cNvSpPr>
          <p:nvPr>
            <p:ph type="title"/>
          </p:nvPr>
        </p:nvSpPr>
        <p:spPr>
          <a:xfrm>
            <a:off x="801897" y="932328"/>
            <a:ext cx="10726715" cy="1219201"/>
          </a:xfrm>
          <a:prstGeom prst="rect">
            <a:avLst/>
          </a:prstGeom>
        </p:spPr>
        <p:txBody>
          <a:bodyPr anchor="b" anchorCtr="0"/>
          <a:lstStyle>
            <a:lvl1pPr>
              <a:defRPr b="1" i="0">
                <a:solidFill>
                  <a:srgbClr val="92C83E"/>
                </a:solidFill>
                <a:latin typeface="Calibri" panose="020F0502020204030204" pitchFamily="34" charset="0"/>
                <a:cs typeface="Calibri" panose="020F0502020204030204" pitchFamily="34" charset="0"/>
              </a:defRPr>
            </a:lvl1pPr>
          </a:lstStyle>
          <a:p>
            <a:r>
              <a:rPr lang="en-US"/>
              <a:t>Click to edit Master title style</a:t>
            </a:r>
          </a:p>
        </p:txBody>
      </p:sp>
      <p:sp>
        <p:nvSpPr>
          <p:cNvPr id="5" name="Date Placeholder 4">
            <a:extLst>
              <a:ext uri="{FF2B5EF4-FFF2-40B4-BE49-F238E27FC236}">
                <a16:creationId xmlns:a16="http://schemas.microsoft.com/office/drawing/2014/main" id="{463EE143-11C2-0F4A-A944-5E898BAD8EB1}"/>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2283AA8D-35E6-4387-B3DB-5E04A990CC1A}" type="datetimeFigureOut">
              <a:rPr lang="en-US" smtClean="0"/>
              <a:t>10/25/2022</a:t>
            </a:fld>
            <a:endParaRPr lang="en-US"/>
          </a:p>
        </p:txBody>
      </p:sp>
      <p:sp>
        <p:nvSpPr>
          <p:cNvPr id="6" name="Footer Placeholder 5">
            <a:extLst>
              <a:ext uri="{FF2B5EF4-FFF2-40B4-BE49-F238E27FC236}">
                <a16:creationId xmlns:a16="http://schemas.microsoft.com/office/drawing/2014/main" id="{F9C98987-E8ED-1D42-9353-A4401DFA5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84B6D-CF3B-9D49-8422-CA4F9388CB7F}"/>
              </a:ext>
            </a:extLst>
          </p:cNvPr>
          <p:cNvSpPr>
            <a:spLocks noGrp="1"/>
          </p:cNvSpPr>
          <p:nvPr>
            <p:ph type="sldNum" sz="quarter" idx="12"/>
          </p:nvPr>
        </p:nvSpPr>
        <p:spPr>
          <a:xfrm>
            <a:off x="8610600" y="6356350"/>
            <a:ext cx="2743200" cy="365125"/>
          </a:xfrm>
          <a:prstGeom prst="rect">
            <a:avLst/>
          </a:prstGeom>
        </p:spPr>
        <p:txBody>
          <a:bodyPr/>
          <a:lstStyle>
            <a:lvl1pPr algn="r">
              <a:defRPr sz="1200"/>
            </a:lvl1pPr>
          </a:lstStyle>
          <a:p>
            <a:fld id="{DF2EC5A0-85EE-4A21-8652-00C0AC1D1D56}" type="slidenum">
              <a:rPr lang="en-US" smtClean="0"/>
              <a:t>‹#›</a:t>
            </a:fld>
            <a:endParaRPr lang="en-US"/>
          </a:p>
        </p:txBody>
      </p:sp>
      <p:sp>
        <p:nvSpPr>
          <p:cNvPr id="12" name="Content Placeholder 2">
            <a:extLst>
              <a:ext uri="{FF2B5EF4-FFF2-40B4-BE49-F238E27FC236}">
                <a16:creationId xmlns:a16="http://schemas.microsoft.com/office/drawing/2014/main" id="{46EB8887-AC5F-4B46-BC27-E345392FE255}"/>
              </a:ext>
            </a:extLst>
          </p:cNvPr>
          <p:cNvSpPr>
            <a:spLocks noGrp="1"/>
          </p:cNvSpPr>
          <p:nvPr>
            <p:ph idx="1"/>
          </p:nvPr>
        </p:nvSpPr>
        <p:spPr>
          <a:xfrm>
            <a:off x="801896" y="2178423"/>
            <a:ext cx="10726715" cy="4071343"/>
          </a:xfrm>
        </p:spPr>
        <p:txBody>
          <a:bodyPr/>
          <a:lstStyle>
            <a:lvl1pPr>
              <a:defRPr sz="3200">
                <a:latin typeface="+mn-lt"/>
              </a:defRPr>
            </a:lvl1pPr>
            <a:lvl2pPr>
              <a:defRPr sz="2800">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528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EA7C64A-F5D7-DD48-B003-5F23AB67D74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D64C98-CCA2-B540-9092-B6EC53F3A720}"/>
              </a:ext>
            </a:extLst>
          </p:cNvPr>
          <p:cNvSpPr>
            <a:spLocks noGrp="1"/>
          </p:cNvSpPr>
          <p:nvPr>
            <p:ph type="title" hasCustomPrompt="1"/>
          </p:nvPr>
        </p:nvSpPr>
        <p:spPr>
          <a:xfrm>
            <a:off x="1155123" y="1700502"/>
            <a:ext cx="10515600" cy="1153535"/>
          </a:xfrm>
          <a:prstGeom prst="rect">
            <a:avLst/>
          </a:prstGeom>
        </p:spPr>
        <p:txBody>
          <a:bodyPr anchor="t" anchorCtr="0">
            <a:normAutofit/>
          </a:bodyPr>
          <a:lstStyle>
            <a:lvl1pPr>
              <a:defRPr sz="3200" b="1" i="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3579DAF-8A28-EE4C-8BEE-3A1C97B1262C}"/>
              </a:ext>
            </a:extLst>
          </p:cNvPr>
          <p:cNvSpPr>
            <a:spLocks noGrp="1"/>
          </p:cNvSpPr>
          <p:nvPr>
            <p:ph type="body" idx="1"/>
          </p:nvPr>
        </p:nvSpPr>
        <p:spPr>
          <a:xfrm>
            <a:off x="1155123" y="4655127"/>
            <a:ext cx="9564832" cy="1434523"/>
          </a:xfrm>
        </p:spPr>
        <p:txBody>
          <a:bodyPr>
            <a:normAutofit/>
          </a:bodyPr>
          <a:lstStyle>
            <a:lvl1pPr marL="0" indent="0">
              <a:buNone/>
              <a:defRPr sz="1800" b="0" i="0">
                <a:solidFill>
                  <a:schemeClr val="accent4"/>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E8164-79F0-C84C-9B49-F944B0E65CE2}"/>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2283AA8D-35E6-4387-B3DB-5E04A990CC1A}" type="datetimeFigureOut">
              <a:rPr lang="en-US" smtClean="0"/>
              <a:t>10/25/2022</a:t>
            </a:fld>
            <a:endParaRPr lang="en-US"/>
          </a:p>
        </p:txBody>
      </p:sp>
      <p:sp>
        <p:nvSpPr>
          <p:cNvPr id="5" name="Footer Placeholder 4">
            <a:extLst>
              <a:ext uri="{FF2B5EF4-FFF2-40B4-BE49-F238E27FC236}">
                <a16:creationId xmlns:a16="http://schemas.microsoft.com/office/drawing/2014/main" id="{E3714AC1-81B3-E44B-8A96-0C260BF7169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58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D335B-8B05-E344-A477-B3B20D9455D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01F180-6564-0943-8FBF-0B9075CA7F6F}"/>
              </a:ext>
            </a:extLst>
          </p:cNvPr>
          <p:cNvSpPr>
            <a:spLocks noGrp="1"/>
          </p:cNvSpPr>
          <p:nvPr>
            <p:ph type="title"/>
          </p:nvPr>
        </p:nvSpPr>
        <p:spPr>
          <a:xfrm>
            <a:off x="801897" y="365126"/>
            <a:ext cx="10515600" cy="943722"/>
          </a:xfrm>
          <a:prstGeom prst="rect">
            <a:avLst/>
          </a:prstGeom>
        </p:spPr>
        <p:txBody>
          <a:bodyPr anchor="b"/>
          <a:lstStyle>
            <a:lvl1pPr>
              <a:defRPr b="1" i="0">
                <a:latin typeface="Calibri" panose="020F0502020204030204" pitchFamily="34" charset="0"/>
                <a:cs typeface="Calibri" panose="020F0502020204030204" pitchFamily="34" charset="0"/>
              </a:defRPr>
            </a:lvl1pPr>
          </a:lstStyle>
          <a:p>
            <a:r>
              <a:rPr lang="en-US"/>
              <a:t>Click to edit Master title style</a:t>
            </a:r>
          </a:p>
        </p:txBody>
      </p:sp>
      <p:sp>
        <p:nvSpPr>
          <p:cNvPr id="8" name="Footer Placeholder 7">
            <a:extLst>
              <a:ext uri="{FF2B5EF4-FFF2-40B4-BE49-F238E27FC236}">
                <a16:creationId xmlns:a16="http://schemas.microsoft.com/office/drawing/2014/main" id="{33CEFDCB-3C2C-1D43-B74C-3A1102C479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FEAB7E-25AC-E440-B748-72E1700483FF}"/>
              </a:ext>
            </a:extLst>
          </p:cNvPr>
          <p:cNvSpPr>
            <a:spLocks noGrp="1"/>
          </p:cNvSpPr>
          <p:nvPr>
            <p:ph type="sldNum" sz="quarter" idx="12"/>
          </p:nvPr>
        </p:nvSpPr>
        <p:spPr>
          <a:xfrm>
            <a:off x="8610600" y="6356350"/>
            <a:ext cx="2743200" cy="365125"/>
          </a:xfrm>
          <a:prstGeom prst="rect">
            <a:avLst/>
          </a:prstGeom>
        </p:spPr>
        <p:txBody>
          <a:bodyPr/>
          <a:lstStyle>
            <a:lvl1pPr>
              <a:defRPr sz="1200">
                <a:solidFill>
                  <a:srgbClr val="FFFFFF"/>
                </a:solidFill>
              </a:defRPr>
            </a:lvl1pPr>
          </a:lstStyle>
          <a:p>
            <a:fld id="{DF2EC5A0-85EE-4A21-8652-00C0AC1D1D56}" type="slidenum">
              <a:rPr lang="en-US" smtClean="0"/>
              <a:t>‹#›</a:t>
            </a:fld>
            <a:endParaRPr lang="en-US"/>
          </a:p>
        </p:txBody>
      </p:sp>
      <p:sp>
        <p:nvSpPr>
          <p:cNvPr id="20" name="Content Placeholder 2">
            <a:extLst>
              <a:ext uri="{FF2B5EF4-FFF2-40B4-BE49-F238E27FC236}">
                <a16:creationId xmlns:a16="http://schemas.microsoft.com/office/drawing/2014/main" id="{80DD76A9-7680-614F-A7E1-41A2D3CDF9F0}"/>
              </a:ext>
            </a:extLst>
          </p:cNvPr>
          <p:cNvSpPr>
            <a:spLocks noGrp="1"/>
          </p:cNvSpPr>
          <p:nvPr>
            <p:ph idx="1"/>
          </p:nvPr>
        </p:nvSpPr>
        <p:spPr>
          <a:xfrm>
            <a:off x="801896" y="1353670"/>
            <a:ext cx="10530667" cy="4250637"/>
          </a:xfrm>
        </p:spPr>
        <p:txBody>
          <a:bodyPr/>
          <a:lstStyle>
            <a:lvl1pPr>
              <a:defRPr sz="3200" b="0" i="0">
                <a:latin typeface="Calibri" panose="020F0502020204030204" pitchFamily="34" charset="0"/>
                <a:cs typeface="Calibri" panose="020F0502020204030204" pitchFamily="34" charset="0"/>
              </a:defRPr>
            </a:lvl1pPr>
            <a:lvl2pPr>
              <a:defRPr sz="2800"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47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C36BA-FD75-E249-A62B-C1A0727A51C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01F180-6564-0943-8FBF-0B9075CA7F6F}"/>
              </a:ext>
            </a:extLst>
          </p:cNvPr>
          <p:cNvSpPr>
            <a:spLocks noGrp="1"/>
          </p:cNvSpPr>
          <p:nvPr>
            <p:ph type="title"/>
          </p:nvPr>
        </p:nvSpPr>
        <p:spPr>
          <a:xfrm>
            <a:off x="801897" y="932329"/>
            <a:ext cx="10515600" cy="1206594"/>
          </a:xfrm>
          <a:prstGeom prst="rect">
            <a:avLst/>
          </a:prstGeom>
        </p:spPr>
        <p:txBody>
          <a:bodyPr anchor="b"/>
          <a:lstStyle>
            <a:lvl1pPr>
              <a:defRPr b="1" i="0">
                <a:latin typeface="Calibri" panose="020F0502020204030204" pitchFamily="34" charset="0"/>
                <a:cs typeface="Calibri" panose="020F0502020204030204" pitchFamily="34" charset="0"/>
              </a:defRPr>
            </a:lvl1pPr>
          </a:lstStyle>
          <a:p>
            <a:r>
              <a:rPr lang="en-US"/>
              <a:t>Click to edit Master title style</a:t>
            </a:r>
          </a:p>
        </p:txBody>
      </p:sp>
      <p:sp>
        <p:nvSpPr>
          <p:cNvPr id="8" name="Footer Placeholder 7">
            <a:extLst>
              <a:ext uri="{FF2B5EF4-FFF2-40B4-BE49-F238E27FC236}">
                <a16:creationId xmlns:a16="http://schemas.microsoft.com/office/drawing/2014/main" id="{33CEFDCB-3C2C-1D43-B74C-3A1102C4797B}"/>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1CCCB2-1A83-8A49-9488-9FF569AAAC9B}"/>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2283AA8D-35E6-4387-B3DB-5E04A990CC1A}" type="datetimeFigureOut">
              <a:rPr lang="en-US" smtClean="0"/>
              <a:t>10/25/2022</a:t>
            </a:fld>
            <a:endParaRPr lang="en-US"/>
          </a:p>
        </p:txBody>
      </p:sp>
      <p:sp>
        <p:nvSpPr>
          <p:cNvPr id="9" name="Slide Number Placeholder 8">
            <a:extLst>
              <a:ext uri="{FF2B5EF4-FFF2-40B4-BE49-F238E27FC236}">
                <a16:creationId xmlns:a16="http://schemas.microsoft.com/office/drawing/2014/main" id="{65FEAB7E-25AC-E440-B748-72E1700483FF}"/>
              </a:ext>
            </a:extLst>
          </p:cNvPr>
          <p:cNvSpPr>
            <a:spLocks noGrp="1"/>
          </p:cNvSpPr>
          <p:nvPr>
            <p:ph type="sldNum" sz="quarter" idx="12"/>
          </p:nvPr>
        </p:nvSpPr>
        <p:spPr>
          <a:xfrm>
            <a:off x="8610600" y="6356350"/>
            <a:ext cx="2743200" cy="365125"/>
          </a:xfrm>
          <a:prstGeom prst="rect">
            <a:avLst/>
          </a:prstGeom>
        </p:spPr>
        <p:txBody>
          <a:bodyPr/>
          <a:lstStyle>
            <a:lvl1pPr algn="r">
              <a:defRPr sz="1200"/>
            </a:lvl1pPr>
          </a:lstStyle>
          <a:p>
            <a:fld id="{DF2EC5A0-85EE-4A21-8652-00C0AC1D1D56}" type="slidenum">
              <a:rPr lang="en-US" smtClean="0"/>
              <a:t>‹#›</a:t>
            </a:fld>
            <a:endParaRPr lang="en-US"/>
          </a:p>
        </p:txBody>
      </p:sp>
      <p:sp>
        <p:nvSpPr>
          <p:cNvPr id="20" name="Content Placeholder 2">
            <a:extLst>
              <a:ext uri="{FF2B5EF4-FFF2-40B4-BE49-F238E27FC236}">
                <a16:creationId xmlns:a16="http://schemas.microsoft.com/office/drawing/2014/main" id="{80DD76A9-7680-614F-A7E1-41A2D3CDF9F0}"/>
              </a:ext>
            </a:extLst>
          </p:cNvPr>
          <p:cNvSpPr>
            <a:spLocks noGrp="1"/>
          </p:cNvSpPr>
          <p:nvPr>
            <p:ph idx="1"/>
          </p:nvPr>
        </p:nvSpPr>
        <p:spPr>
          <a:xfrm>
            <a:off x="801897" y="2169458"/>
            <a:ext cx="10523172" cy="4250637"/>
          </a:xfrm>
        </p:spPr>
        <p:txBody>
          <a:bodyPr/>
          <a:lstStyle>
            <a:lvl1pPr>
              <a:defRPr sz="3200" b="0" i="0">
                <a:latin typeface="Calibri" panose="020F0502020204030204" pitchFamily="34" charset="0"/>
                <a:cs typeface="Calibri" panose="020F0502020204030204" pitchFamily="34" charset="0"/>
              </a:defRPr>
            </a:lvl1pPr>
            <a:lvl2pPr>
              <a:defRPr sz="2800"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630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9C675F-D98F-884D-A148-398B87466B4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D64C98-CCA2-B540-9092-B6EC53F3A720}"/>
              </a:ext>
            </a:extLst>
          </p:cNvPr>
          <p:cNvSpPr>
            <a:spLocks noGrp="1"/>
          </p:cNvSpPr>
          <p:nvPr>
            <p:ph type="title" hasCustomPrompt="1"/>
          </p:nvPr>
        </p:nvSpPr>
        <p:spPr>
          <a:xfrm>
            <a:off x="1155124" y="1700502"/>
            <a:ext cx="8184176" cy="1153535"/>
          </a:xfrm>
          <a:prstGeom prst="rect">
            <a:avLst/>
          </a:prstGeom>
        </p:spPr>
        <p:txBody>
          <a:bodyPr anchor="b">
            <a:normAutofit/>
          </a:bodyPr>
          <a:lstStyle>
            <a:lvl1pPr>
              <a:defRPr sz="3200" b="1" i="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3579DAF-8A28-EE4C-8BEE-3A1C97B1262C}"/>
              </a:ext>
            </a:extLst>
          </p:cNvPr>
          <p:cNvSpPr>
            <a:spLocks noGrp="1"/>
          </p:cNvSpPr>
          <p:nvPr>
            <p:ph type="body" idx="1"/>
          </p:nvPr>
        </p:nvSpPr>
        <p:spPr>
          <a:xfrm>
            <a:off x="1155123" y="5020235"/>
            <a:ext cx="8192808" cy="1069415"/>
          </a:xfrm>
        </p:spPr>
        <p:txBody>
          <a:bodyPr>
            <a:normAutofit/>
          </a:bodyPr>
          <a:lstStyle>
            <a:lvl1pPr marL="0" indent="0">
              <a:buNone/>
              <a:defRPr sz="1800">
                <a:solidFill>
                  <a:schemeClr val="accent4"/>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E3714AC1-81B3-E44B-8A96-0C260BF71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0A085-F1F2-B24B-BB9C-E9D52918BB11}"/>
              </a:ext>
            </a:extLst>
          </p:cNvPr>
          <p:cNvSpPr>
            <a:spLocks noGrp="1"/>
          </p:cNvSpPr>
          <p:nvPr>
            <p:ph type="sldNum" sz="quarter" idx="12"/>
          </p:nvPr>
        </p:nvSpPr>
        <p:spPr>
          <a:xfrm>
            <a:off x="8610600" y="6356350"/>
            <a:ext cx="2743200" cy="365125"/>
          </a:xfrm>
          <a:prstGeom prst="rect">
            <a:avLst/>
          </a:prstGeom>
        </p:spPr>
        <p:txBody>
          <a:bodyPr/>
          <a:lstStyle>
            <a:lvl1pPr>
              <a:defRPr sz="1200"/>
            </a:lvl1pPr>
          </a:lstStyle>
          <a:p>
            <a:fld id="{DF2EC5A0-85EE-4A21-8652-00C0AC1D1D56}" type="slidenum">
              <a:rPr lang="en-US" smtClean="0"/>
              <a:t>‹#›</a:t>
            </a:fld>
            <a:endParaRPr lang="en-US"/>
          </a:p>
        </p:txBody>
      </p:sp>
    </p:spTree>
    <p:extLst>
      <p:ext uri="{BB962C8B-B14F-4D97-AF65-F5344CB8AC3E}">
        <p14:creationId xmlns:p14="http://schemas.microsoft.com/office/powerpoint/2010/main" val="417694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E7DA3B-7A54-F946-86FB-E70F82A74087}"/>
              </a:ext>
            </a:extLst>
          </p:cNvPr>
          <p:cNvPicPr>
            <a:picLocks noChangeAspect="1"/>
          </p:cNvPicPr>
          <p:nvPr/>
        </p:nvPicPr>
        <p:blipFill>
          <a:blip r:embed="rId9"/>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09FC514-35B2-6A40-9E85-53DBBA3EA02F}"/>
              </a:ext>
            </a:extLst>
          </p:cNvPr>
          <p:cNvSpPr>
            <a:spLocks noGrp="1"/>
          </p:cNvSpPr>
          <p:nvPr>
            <p:ph type="title"/>
          </p:nvPr>
        </p:nvSpPr>
        <p:spPr>
          <a:xfrm>
            <a:off x="4062333" y="0"/>
            <a:ext cx="8129667" cy="1325563"/>
          </a:xfrm>
          <a:prstGeom prst="rect">
            <a:avLst/>
          </a:prstGeom>
        </p:spPr>
        <p:txBody>
          <a:bodyPr vert="horz" lIns="91440" tIns="45720" rIns="91440" bIns="45720" rtlCol="0" anchor="ctr">
            <a:normAutofit/>
          </a:bodyPr>
          <a:lstStyle/>
          <a:p>
            <a:r>
              <a:rPr lang="en-US"/>
              <a:t>Click to edit Master title style</a:t>
            </a:r>
          </a:p>
        </p:txBody>
      </p:sp>
      <p:sp>
        <p:nvSpPr>
          <p:cNvPr id="5" name="Footer Placeholder 4">
            <a:extLst>
              <a:ext uri="{FF2B5EF4-FFF2-40B4-BE49-F238E27FC236}">
                <a16:creationId xmlns:a16="http://schemas.microsoft.com/office/drawing/2014/main" id="{D3DE6114-E6F1-5448-BC54-592D0FC0B5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ill Sans Nova Medium" panose="020B0502020204020203" pitchFamily="34" charset="0"/>
              </a:defRPr>
            </a:lvl1pPr>
          </a:lstStyle>
          <a:p>
            <a:endParaRPr lang="en-US"/>
          </a:p>
        </p:txBody>
      </p:sp>
      <p:sp>
        <p:nvSpPr>
          <p:cNvPr id="3" name="Text Placeholder 2">
            <a:extLst>
              <a:ext uri="{FF2B5EF4-FFF2-40B4-BE49-F238E27FC236}">
                <a16:creationId xmlns:a16="http://schemas.microsoft.com/office/drawing/2014/main" id="{C5557526-C397-9C44-B4FB-5639CEB1BC66}"/>
              </a:ext>
            </a:extLst>
          </p:cNvPr>
          <p:cNvSpPr>
            <a:spLocks noGrp="1"/>
          </p:cNvSpPr>
          <p:nvPr>
            <p:ph type="body" idx="1"/>
          </p:nvPr>
        </p:nvSpPr>
        <p:spPr>
          <a:xfrm>
            <a:off x="4069830" y="1825625"/>
            <a:ext cx="72839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920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200" b="1" i="0" kern="1200">
          <a:solidFill>
            <a:srgbClr val="92C83E"/>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
        <a:defRPr sz="2800" b="0" i="0" kern="1200">
          <a:solidFill>
            <a:srgbClr val="646569"/>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
        <a:defRPr sz="2400" b="0" i="0" kern="1200">
          <a:solidFill>
            <a:srgbClr val="646569"/>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
        <a:defRPr sz="2000" b="0" i="0" kern="1200">
          <a:solidFill>
            <a:srgbClr val="646569"/>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
        <a:defRPr sz="1800" b="0" i="0" kern="1200">
          <a:solidFill>
            <a:srgbClr val="646569"/>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
        <a:defRPr sz="1800" b="0" i="0" kern="1200">
          <a:solidFill>
            <a:srgbClr val="646569"/>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ih.sharepoint.com/:u:/r/sites/OD-OHR-People-Insights-Portal/SitePages/Exit-Survey.aspx?csf=1&amp;web=1" TargetMode="External"/><Relationship Id="rId2" Type="http://schemas.openxmlformats.org/officeDocument/2006/relationships/hyperlink" Target="NIH-WORKFORCE-PLANNING@od.nih.gov" TargetMode="External"/><Relationship Id="rId1" Type="http://schemas.openxmlformats.org/officeDocument/2006/relationships/slideLayout" Target="../slideLayouts/slideLayout2.xml"/><Relationship Id="rId5" Type="http://schemas.openxmlformats.org/officeDocument/2006/relationships/hyperlink" Target="http://hr.od.nih.gov/hrsystems/help.htm" TargetMode="External"/><Relationship Id="rId4" Type="http://schemas.openxmlformats.org/officeDocument/2006/relationships/hyperlink" Target="mailto:hrsystemssupport@od.nih.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diagramData" Target="../diagrams/data1.xml"/><Relationship Id="rId16" Type="http://schemas.openxmlformats.org/officeDocument/2006/relationships/image" Target="../media/image16.sv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diagramQuickStyle" Target="../diagrams/quickStyle1.xml"/><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C04564D0"/><Relationship Id="rId2" Type="http://schemas.openxmlformats.org/officeDocument/2006/relationships/hyperlink" Target="https://nihohrweb.nih.gov:1010/WiTS_IntraHR/WiTSHome.aspx" TargetMode="External"/><Relationship Id="rId1" Type="http://schemas.openxmlformats.org/officeDocument/2006/relationships/slideLayout" Target="../slideLayouts/slideLayout2.xml"/><Relationship Id="rId5" Type="http://schemas.openxmlformats.org/officeDocument/2006/relationships/image" Target="../media/image33.C04564D0"/><Relationship Id="rId4" Type="http://schemas.openxmlformats.org/officeDocument/2006/relationships/image" Target="../media/image32.C04564D0"/></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E6EA-4113-453F-B5ED-B33365585A8E}"/>
              </a:ext>
            </a:extLst>
          </p:cNvPr>
          <p:cNvSpPr>
            <a:spLocks noGrp="1"/>
          </p:cNvSpPr>
          <p:nvPr>
            <p:ph type="ctrTitle"/>
          </p:nvPr>
        </p:nvSpPr>
        <p:spPr/>
        <p:txBody>
          <a:bodyPr>
            <a:normAutofit fontScale="90000"/>
          </a:bodyPr>
          <a:lstStyle/>
          <a:p>
            <a:r>
              <a:rPr lang="en-US" dirty="0"/>
              <a:t>Workforce Planning Working Group Tools NIH Exit Survey/Action Planning Overview</a:t>
            </a:r>
          </a:p>
        </p:txBody>
      </p:sp>
      <p:sp>
        <p:nvSpPr>
          <p:cNvPr id="3" name="Subtitle 2">
            <a:extLst>
              <a:ext uri="{FF2B5EF4-FFF2-40B4-BE49-F238E27FC236}">
                <a16:creationId xmlns:a16="http://schemas.microsoft.com/office/drawing/2014/main" id="{57C94A3D-238D-458A-A45A-17F37ABB57E0}"/>
              </a:ext>
            </a:extLst>
          </p:cNvPr>
          <p:cNvSpPr>
            <a:spLocks noGrp="1"/>
          </p:cNvSpPr>
          <p:nvPr>
            <p:ph type="subTitle" idx="1"/>
          </p:nvPr>
        </p:nvSpPr>
        <p:spPr/>
        <p:txBody>
          <a:bodyPr/>
          <a:lstStyle/>
          <a:p>
            <a:r>
              <a:rPr lang="en-US" dirty="0">
                <a:solidFill>
                  <a:srgbClr val="20558A"/>
                </a:solidFill>
                <a:latin typeface="Gill Sans Nova Medium" panose="020B0502020204020203"/>
              </a:rPr>
              <a:t>Workforce Support and Development Division (WSDD), Workforce Planning &amp; Analytics Section</a:t>
            </a:r>
            <a:endParaRPr lang="en-US" dirty="0"/>
          </a:p>
        </p:txBody>
      </p:sp>
    </p:spTree>
    <p:extLst>
      <p:ext uri="{BB962C8B-B14F-4D97-AF65-F5344CB8AC3E}">
        <p14:creationId xmlns:p14="http://schemas.microsoft.com/office/powerpoint/2010/main" val="156661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C16C-E04C-46B7-89E6-42291499BDEA}"/>
              </a:ext>
            </a:extLst>
          </p:cNvPr>
          <p:cNvSpPr>
            <a:spLocks noGrp="1"/>
          </p:cNvSpPr>
          <p:nvPr>
            <p:ph type="title"/>
          </p:nvPr>
        </p:nvSpPr>
        <p:spPr/>
        <p:txBody>
          <a:bodyPr/>
          <a:lstStyle/>
          <a:p>
            <a:r>
              <a:rPr lang="en-US" dirty="0"/>
              <a:t>Access and Support</a:t>
            </a:r>
          </a:p>
        </p:txBody>
      </p:sp>
      <p:sp>
        <p:nvSpPr>
          <p:cNvPr id="4" name="Content Placeholder 3">
            <a:extLst>
              <a:ext uri="{FF2B5EF4-FFF2-40B4-BE49-F238E27FC236}">
                <a16:creationId xmlns:a16="http://schemas.microsoft.com/office/drawing/2014/main" id="{49F57619-1069-427B-8BDA-06F58EE129DB}"/>
              </a:ext>
            </a:extLst>
          </p:cNvPr>
          <p:cNvSpPr>
            <a:spLocks noGrp="1"/>
          </p:cNvSpPr>
          <p:nvPr>
            <p:ph idx="1"/>
          </p:nvPr>
        </p:nvSpPr>
        <p:spPr>
          <a:xfrm>
            <a:off x="801688" y="1252538"/>
            <a:ext cx="10464800" cy="4351337"/>
          </a:xfrm>
        </p:spPr>
        <p:txBody>
          <a:bodyPr>
            <a:noAutofit/>
          </a:bodyPr>
          <a:lstStyle/>
          <a:p>
            <a:pPr marL="0" indent="0">
              <a:buNone/>
              <a:defRPr/>
            </a:pPr>
            <a:r>
              <a:rPr lang="en-US" sz="1600" b="1" dirty="0">
                <a:solidFill>
                  <a:srgbClr val="20558A"/>
                </a:solidFill>
              </a:rPr>
              <a:t>Program Management:</a:t>
            </a:r>
          </a:p>
          <a:p>
            <a:pPr>
              <a:buFont typeface="Wingdings" panose="05000000000000000000" pitchFamily="2" charset="2"/>
              <a:buChar char="§"/>
              <a:defRPr/>
            </a:pPr>
            <a:r>
              <a:rPr lang="en-US" sz="1600" dirty="0">
                <a:solidFill>
                  <a:schemeClr val="bg1">
                    <a:lumMod val="75000"/>
                  </a:schemeClr>
                </a:solidFill>
                <a:latin typeface="Gill Sans Nova Medium" panose="020B0502020204020203"/>
              </a:rPr>
              <a:t>Workforce Support and Development Division (WSDD), Workforce Planning &amp; Analytics Section</a:t>
            </a:r>
          </a:p>
          <a:p>
            <a:pPr>
              <a:buFont typeface="Wingdings" panose="05000000000000000000" pitchFamily="2" charset="2"/>
              <a:buChar char="§"/>
              <a:defRPr/>
            </a:pPr>
            <a:r>
              <a:rPr lang="en-US" sz="1600" dirty="0">
                <a:solidFill>
                  <a:schemeClr val="bg1">
                    <a:lumMod val="75000"/>
                  </a:schemeClr>
                </a:solidFill>
                <a:latin typeface="Gill Sans Nova Medium" panose="020B0502020204020203"/>
              </a:rPr>
              <a:t>Email: </a:t>
            </a:r>
            <a:r>
              <a:rPr lang="en-US" sz="1600" dirty="0">
                <a:solidFill>
                  <a:schemeClr val="bg1">
                    <a:lumMod val="75000"/>
                  </a:schemeClr>
                </a:solidFill>
                <a:hlinkClick r:id="rId2">
                  <a:extLst>
                    <a:ext uri="{A12FA001-AC4F-418D-AE19-62706E023703}">
                      <ahyp:hlinkClr xmlns:ahyp="http://schemas.microsoft.com/office/drawing/2018/hyperlinkcolor" val="tx"/>
                    </a:ext>
                  </a:extLst>
                </a:hlinkClick>
              </a:rPr>
              <a:t>NIH-WORKFORCE-PLANNING@od.nih.gov</a:t>
            </a:r>
            <a:endParaRPr lang="en-US" sz="1600" dirty="0">
              <a:solidFill>
                <a:schemeClr val="bg1">
                  <a:lumMod val="75000"/>
                </a:schemeClr>
              </a:solidFill>
            </a:endParaRPr>
          </a:p>
          <a:p>
            <a:pPr marL="0" indent="0">
              <a:buNone/>
              <a:defRPr/>
            </a:pPr>
            <a:endParaRPr lang="en-US" sz="1600" b="1" dirty="0">
              <a:solidFill>
                <a:srgbClr val="20558A"/>
              </a:solidFill>
            </a:endParaRPr>
          </a:p>
          <a:p>
            <a:pPr marL="0" indent="0">
              <a:buNone/>
              <a:defRPr/>
            </a:pPr>
            <a:r>
              <a:rPr lang="en-US" sz="1600" b="1" dirty="0">
                <a:solidFill>
                  <a:srgbClr val="20558A"/>
                </a:solidFill>
              </a:rPr>
              <a:t>People Insight Analytics Portal</a:t>
            </a:r>
          </a:p>
          <a:p>
            <a:pPr>
              <a:buFont typeface="Wingdings" panose="05000000000000000000" pitchFamily="2" charset="2"/>
              <a:buChar char="§"/>
              <a:defRPr/>
            </a:pPr>
            <a:r>
              <a:rPr lang="en-US" sz="1600" dirty="0">
                <a:solidFill>
                  <a:schemeClr val="bg1">
                    <a:lumMod val="75000"/>
                  </a:schemeClr>
                </a:solidFill>
              </a:rPr>
              <a:t>NIH Exit Survey Response Dashboard:  </a:t>
            </a:r>
            <a:r>
              <a:rPr lang="en-US" sz="1600" dirty="0">
                <a:solidFill>
                  <a:schemeClr val="bg1">
                    <a:lumMod val="75000"/>
                  </a:schemeClr>
                </a:solidFill>
                <a:hlinkClick r:id="rId3"/>
              </a:rPr>
              <a:t>https://nih.sharepoint.com/:u:/r/sites/OD-OHR-People-Insights-Portal/SitePages/Exit-Survey.aspx?csf=1&amp;web=1</a:t>
            </a:r>
            <a:r>
              <a:rPr lang="en-US" sz="1600" dirty="0">
                <a:solidFill>
                  <a:schemeClr val="bg1">
                    <a:lumMod val="75000"/>
                  </a:schemeClr>
                </a:solidFill>
              </a:rPr>
              <a:t> </a:t>
            </a:r>
            <a:endParaRPr lang="en-US" sz="1600" u="sng" dirty="0">
              <a:solidFill>
                <a:schemeClr val="bg1">
                  <a:lumMod val="75000"/>
                </a:schemeClr>
              </a:solidFill>
            </a:endParaRPr>
          </a:p>
          <a:p>
            <a:pPr marL="0" indent="0">
              <a:buNone/>
              <a:defRPr/>
            </a:pPr>
            <a:endParaRPr lang="en-US" sz="1600" b="1" dirty="0">
              <a:solidFill>
                <a:srgbClr val="20558A"/>
              </a:solidFill>
            </a:endParaRPr>
          </a:p>
          <a:p>
            <a:pPr marL="0" indent="0">
              <a:buNone/>
              <a:defRPr/>
            </a:pPr>
            <a:r>
              <a:rPr lang="en-US" sz="1600" b="1" dirty="0">
                <a:solidFill>
                  <a:srgbClr val="20558A"/>
                </a:solidFill>
              </a:rPr>
              <a:t>Helpdesk:</a:t>
            </a:r>
          </a:p>
          <a:p>
            <a:pPr>
              <a:buFont typeface="Wingdings" panose="05000000000000000000" pitchFamily="2" charset="2"/>
              <a:buChar char="§"/>
              <a:defRPr/>
            </a:pPr>
            <a:r>
              <a:rPr lang="en-US" sz="1600" dirty="0">
                <a:solidFill>
                  <a:schemeClr val="bg1">
                    <a:lumMod val="75000"/>
                  </a:schemeClr>
                </a:solidFill>
              </a:rPr>
              <a:t>Email: </a:t>
            </a:r>
            <a:r>
              <a:rPr lang="en-US" sz="1600" dirty="0">
                <a:solidFill>
                  <a:schemeClr val="bg1">
                    <a:lumMod val="75000"/>
                  </a:schemeClr>
                </a:solidFill>
                <a:hlinkClick r:id="rId4" tooltip="hrsystemssupport@od.nih.gov">
                  <a:extLst>
                    <a:ext uri="{A12FA001-AC4F-418D-AE19-62706E023703}">
                      <ahyp:hlinkClr xmlns:ahyp="http://schemas.microsoft.com/office/drawing/2018/hyperlinkcolor" val="tx"/>
                    </a:ext>
                  </a:extLst>
                </a:hlinkClick>
              </a:rPr>
              <a:t>hrsystemssupport@od.nih.gov</a:t>
            </a:r>
            <a:r>
              <a:rPr lang="en-US" sz="1600" dirty="0">
                <a:solidFill>
                  <a:schemeClr val="bg1">
                    <a:lumMod val="75000"/>
                  </a:schemeClr>
                </a:solidFill>
              </a:rPr>
              <a:t>  </a:t>
            </a:r>
          </a:p>
          <a:p>
            <a:pPr>
              <a:buFont typeface="Wingdings" panose="05000000000000000000" pitchFamily="2" charset="2"/>
              <a:buChar char="§"/>
              <a:defRPr/>
            </a:pPr>
            <a:r>
              <a:rPr lang="en-US" sz="1600" dirty="0">
                <a:solidFill>
                  <a:schemeClr val="bg1">
                    <a:lumMod val="75000"/>
                  </a:schemeClr>
                </a:solidFill>
              </a:rPr>
              <a:t>HR Systems Helpdesk Requests: </a:t>
            </a:r>
            <a:r>
              <a:rPr lang="en-US" sz="1600" dirty="0">
                <a:solidFill>
                  <a:schemeClr val="bg1">
                    <a:lumMod val="75000"/>
                  </a:schemeClr>
                </a:solidFill>
                <a:hlinkClick r:id="rId5">
                  <a:extLst>
                    <a:ext uri="{A12FA001-AC4F-418D-AE19-62706E023703}">
                      <ahyp:hlinkClr xmlns:ahyp="http://schemas.microsoft.com/office/drawing/2018/hyperlinkcolor" val="tx"/>
                    </a:ext>
                  </a:extLst>
                </a:hlinkClick>
              </a:rPr>
              <a:t>http://hr.od.nih.gov/hrsystems/help.htm</a:t>
            </a:r>
            <a:r>
              <a:rPr lang="en-US" sz="1600" dirty="0">
                <a:solidFill>
                  <a:schemeClr val="bg1">
                    <a:lumMod val="75000"/>
                  </a:schemeClr>
                </a:solidFill>
              </a:rPr>
              <a:t> </a:t>
            </a:r>
          </a:p>
          <a:p>
            <a:pPr>
              <a:buFont typeface="Arial" panose="020B0604020202020204" pitchFamily="34" charset="0"/>
              <a:buChar char="•"/>
              <a:defRPr/>
            </a:pPr>
            <a:endParaRPr lang="en-US" sz="1600" dirty="0">
              <a:solidFill>
                <a:schemeClr val="bg1">
                  <a:lumMod val="75000"/>
                </a:schemeClr>
              </a:solidFill>
            </a:endParaRPr>
          </a:p>
        </p:txBody>
      </p:sp>
    </p:spTree>
    <p:extLst>
      <p:ext uri="{BB962C8B-B14F-4D97-AF65-F5344CB8AC3E}">
        <p14:creationId xmlns:p14="http://schemas.microsoft.com/office/powerpoint/2010/main" val="255071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C4BC-3B84-4FAA-BACF-BE89473ABAFE}"/>
              </a:ext>
            </a:extLst>
          </p:cNvPr>
          <p:cNvSpPr>
            <a:spLocks noGrp="1"/>
          </p:cNvSpPr>
          <p:nvPr>
            <p:ph type="title"/>
          </p:nvPr>
        </p:nvSpPr>
        <p:spPr>
          <a:xfrm>
            <a:off x="801897" y="1"/>
            <a:ext cx="11390103" cy="1082179"/>
          </a:xfrm>
        </p:spPr>
        <p:txBody>
          <a:bodyPr/>
          <a:lstStyle/>
          <a:p>
            <a:r>
              <a:rPr lang="en-US" dirty="0"/>
              <a:t>NIH Exit Survey</a:t>
            </a:r>
          </a:p>
        </p:txBody>
      </p:sp>
      <p:sp>
        <p:nvSpPr>
          <p:cNvPr id="3" name="Content Placeholder 2">
            <a:extLst>
              <a:ext uri="{FF2B5EF4-FFF2-40B4-BE49-F238E27FC236}">
                <a16:creationId xmlns:a16="http://schemas.microsoft.com/office/drawing/2014/main" id="{0945C5C1-A092-4CDE-8DB7-8149C8B2C987}"/>
              </a:ext>
            </a:extLst>
          </p:cNvPr>
          <p:cNvSpPr>
            <a:spLocks noGrp="1"/>
          </p:cNvSpPr>
          <p:nvPr>
            <p:ph idx="1"/>
          </p:nvPr>
        </p:nvSpPr>
        <p:spPr/>
        <p:txBody>
          <a:bodyPr>
            <a:normAutofit/>
          </a:bodyPr>
          <a:lstStyle/>
          <a:p>
            <a:r>
              <a:rPr lang="en-US" sz="2800" dirty="0"/>
              <a:t>The purpose of the NIH Exit Survey is to provide the NIH Community insight into the opinions of exiting employees through custom reports for NIH and component organizations.  </a:t>
            </a:r>
          </a:p>
          <a:p>
            <a:r>
              <a:rPr lang="en-US" sz="2800" dirty="0"/>
              <a:t>The utilization of the data has proven to be invaluable for succession planning for NIH and specific IC’s. </a:t>
            </a:r>
          </a:p>
          <a:p>
            <a:r>
              <a:rPr lang="en-US" sz="2800" dirty="0"/>
              <a:t>the NIH Exit Survey is an online survey for NIH FTEs with a separation action</a:t>
            </a:r>
          </a:p>
          <a:p>
            <a:pPr lvl="1"/>
            <a:r>
              <a:rPr lang="en-US" sz="2400" dirty="0"/>
              <a:t>Also includes transfers, retirements, and expired appointments</a:t>
            </a:r>
          </a:p>
          <a:p>
            <a:r>
              <a:rPr lang="en-US" sz="2800" dirty="0"/>
              <a:t>Managed by Workforce Support and Development Division (WSDD), Workforce Planning &amp; Analytics Section</a:t>
            </a:r>
          </a:p>
          <a:p>
            <a:pPr marL="0" indent="0">
              <a:buNone/>
            </a:pPr>
            <a:endParaRPr lang="en-US" sz="2800" dirty="0"/>
          </a:p>
        </p:txBody>
      </p:sp>
    </p:spTree>
    <p:extLst>
      <p:ext uri="{BB962C8B-B14F-4D97-AF65-F5344CB8AC3E}">
        <p14:creationId xmlns:p14="http://schemas.microsoft.com/office/powerpoint/2010/main" val="59699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4A6F-6DE1-4896-93AC-5C7FB039F66F}"/>
              </a:ext>
            </a:extLst>
          </p:cNvPr>
          <p:cNvSpPr>
            <a:spLocks noGrp="1"/>
          </p:cNvSpPr>
          <p:nvPr>
            <p:ph type="title"/>
          </p:nvPr>
        </p:nvSpPr>
        <p:spPr>
          <a:xfrm>
            <a:off x="801897" y="1"/>
            <a:ext cx="11390103" cy="1141703"/>
          </a:xfrm>
        </p:spPr>
        <p:txBody>
          <a:bodyPr/>
          <a:lstStyle/>
          <a:p>
            <a:r>
              <a:rPr lang="en-US" dirty="0"/>
              <a:t>Who can take the NIH Exit Survey?</a:t>
            </a:r>
          </a:p>
        </p:txBody>
      </p:sp>
      <p:graphicFrame>
        <p:nvGraphicFramePr>
          <p:cNvPr id="4" name="Content Placeholder 4">
            <a:extLst>
              <a:ext uri="{FF2B5EF4-FFF2-40B4-BE49-F238E27FC236}">
                <a16:creationId xmlns:a16="http://schemas.microsoft.com/office/drawing/2014/main" id="{20B7B1DF-DF8D-4BC9-9F29-B648803FB5F0}"/>
              </a:ext>
            </a:extLst>
          </p:cNvPr>
          <p:cNvGraphicFramePr>
            <a:graphicFrameLocks/>
          </p:cNvGraphicFramePr>
          <p:nvPr>
            <p:extLst>
              <p:ext uri="{D42A27DB-BD31-4B8C-83A1-F6EECF244321}">
                <p14:modId xmlns:p14="http://schemas.microsoft.com/office/powerpoint/2010/main" val="3922601132"/>
              </p:ext>
            </p:extLst>
          </p:nvPr>
        </p:nvGraphicFramePr>
        <p:xfrm>
          <a:off x="801897" y="1163783"/>
          <a:ext cx="10523537" cy="4249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Users with solid fill">
            <a:extLst>
              <a:ext uri="{FF2B5EF4-FFF2-40B4-BE49-F238E27FC236}">
                <a16:creationId xmlns:a16="http://schemas.microsoft.com/office/drawing/2014/main" id="{B89750B5-71C0-4D96-B56C-D11612CA5A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0986" y="2176233"/>
            <a:ext cx="637810" cy="637810"/>
          </a:xfrm>
          <a:prstGeom prst="rect">
            <a:avLst/>
          </a:prstGeom>
        </p:spPr>
      </p:pic>
      <p:pic>
        <p:nvPicPr>
          <p:cNvPr id="13" name="Graphic 12" descr="Cheers with solid fill">
            <a:extLst>
              <a:ext uri="{FF2B5EF4-FFF2-40B4-BE49-F238E27FC236}">
                <a16:creationId xmlns:a16="http://schemas.microsoft.com/office/drawing/2014/main" id="{D93CBF99-C9F6-41D6-A569-C709B2EFD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6566" y="1407057"/>
            <a:ext cx="633159" cy="633159"/>
          </a:xfrm>
          <a:prstGeom prst="rect">
            <a:avLst/>
          </a:prstGeom>
        </p:spPr>
      </p:pic>
      <p:pic>
        <p:nvPicPr>
          <p:cNvPr id="15" name="Graphic 14" descr="Question Mark with solid fill">
            <a:extLst>
              <a:ext uri="{FF2B5EF4-FFF2-40B4-BE49-F238E27FC236}">
                <a16:creationId xmlns:a16="http://schemas.microsoft.com/office/drawing/2014/main" id="{8AF6F290-E544-4A44-90B5-2FC68A742E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1232" y="3027499"/>
            <a:ext cx="527108" cy="527108"/>
          </a:xfrm>
          <a:prstGeom prst="rect">
            <a:avLst/>
          </a:prstGeom>
        </p:spPr>
      </p:pic>
      <p:pic>
        <p:nvPicPr>
          <p:cNvPr id="17" name="Graphic 16" descr="Male profile with solid fill">
            <a:extLst>
              <a:ext uri="{FF2B5EF4-FFF2-40B4-BE49-F238E27FC236}">
                <a16:creationId xmlns:a16="http://schemas.microsoft.com/office/drawing/2014/main" id="{2EA5841A-8364-447C-B2F9-4B174D2E8AA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45819" y="3734507"/>
            <a:ext cx="664706" cy="664706"/>
          </a:xfrm>
          <a:prstGeom prst="rect">
            <a:avLst/>
          </a:prstGeom>
        </p:spPr>
      </p:pic>
      <p:pic>
        <p:nvPicPr>
          <p:cNvPr id="19" name="Graphic 18" descr="Document with solid fill">
            <a:extLst>
              <a:ext uri="{FF2B5EF4-FFF2-40B4-BE49-F238E27FC236}">
                <a16:creationId xmlns:a16="http://schemas.microsoft.com/office/drawing/2014/main" id="{8117F686-2BEA-46EE-AD4B-2F79E5C3AAF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47449" y="4621058"/>
            <a:ext cx="527109" cy="527109"/>
          </a:xfrm>
          <a:prstGeom prst="rect">
            <a:avLst/>
          </a:prstGeom>
        </p:spPr>
      </p:pic>
    </p:spTree>
    <p:extLst>
      <p:ext uri="{BB962C8B-B14F-4D97-AF65-F5344CB8AC3E}">
        <p14:creationId xmlns:p14="http://schemas.microsoft.com/office/powerpoint/2010/main" val="236415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6B51-C675-4825-84A1-7DA9A04F6B2F}"/>
              </a:ext>
            </a:extLst>
          </p:cNvPr>
          <p:cNvSpPr>
            <a:spLocks noGrp="1"/>
          </p:cNvSpPr>
          <p:nvPr>
            <p:ph type="title"/>
          </p:nvPr>
        </p:nvSpPr>
        <p:spPr>
          <a:xfrm>
            <a:off x="801897" y="1"/>
            <a:ext cx="11390103" cy="1084280"/>
          </a:xfrm>
        </p:spPr>
        <p:txBody>
          <a:bodyPr/>
          <a:lstStyle/>
          <a:p>
            <a:r>
              <a:rPr lang="en-US" dirty="0"/>
              <a:t>How can your IC benefit from the NIH Exit Survey?</a:t>
            </a:r>
          </a:p>
        </p:txBody>
      </p:sp>
      <p:sp>
        <p:nvSpPr>
          <p:cNvPr id="3" name="Content Placeholder 2">
            <a:extLst>
              <a:ext uri="{FF2B5EF4-FFF2-40B4-BE49-F238E27FC236}">
                <a16:creationId xmlns:a16="http://schemas.microsoft.com/office/drawing/2014/main" id="{73D0F52F-14B1-4150-9D4C-E3B099DED804}"/>
              </a:ext>
            </a:extLst>
          </p:cNvPr>
          <p:cNvSpPr>
            <a:spLocks noGrp="1"/>
          </p:cNvSpPr>
          <p:nvPr>
            <p:ph idx="1"/>
          </p:nvPr>
        </p:nvSpPr>
        <p:spPr>
          <a:xfrm>
            <a:off x="1521151" y="1300294"/>
            <a:ext cx="9745546" cy="4304014"/>
          </a:xfrm>
        </p:spPr>
        <p:txBody>
          <a:bodyPr>
            <a:normAutofit fontScale="70000" lnSpcReduction="20000"/>
          </a:bodyPr>
          <a:lstStyle/>
          <a:p>
            <a:pPr marL="0" indent="0">
              <a:buNone/>
            </a:pPr>
            <a:r>
              <a:rPr lang="en-US" dirty="0">
                <a:solidFill>
                  <a:srgbClr val="20558A"/>
                </a:solidFill>
              </a:rPr>
              <a:t>Assess the reasons why employees are separating</a:t>
            </a:r>
          </a:p>
          <a:p>
            <a:pPr marL="0" indent="0">
              <a:buNone/>
            </a:pPr>
            <a:endParaRPr lang="en-US" dirty="0"/>
          </a:p>
          <a:p>
            <a:pPr marL="0" indent="0">
              <a:buNone/>
            </a:pPr>
            <a:r>
              <a:rPr lang="en-US" dirty="0">
                <a:solidFill>
                  <a:srgbClr val="20558A"/>
                </a:solidFill>
              </a:rPr>
              <a:t>Provide context to turnover data (the “why”)</a:t>
            </a:r>
          </a:p>
          <a:p>
            <a:pPr marL="0" indent="0">
              <a:buNone/>
            </a:pPr>
            <a:endParaRPr lang="en-US" dirty="0"/>
          </a:p>
          <a:p>
            <a:pPr marL="0" indent="0">
              <a:buNone/>
            </a:pPr>
            <a:r>
              <a:rPr lang="en-US" dirty="0">
                <a:solidFill>
                  <a:srgbClr val="20558A"/>
                </a:solidFill>
              </a:rPr>
              <a:t>Develop engagement and retention strategies</a:t>
            </a:r>
          </a:p>
          <a:p>
            <a:endParaRPr lang="en-US" dirty="0"/>
          </a:p>
          <a:p>
            <a:pPr marL="0" indent="0">
              <a:buNone/>
            </a:pPr>
            <a:r>
              <a:rPr lang="en-US" dirty="0">
                <a:solidFill>
                  <a:srgbClr val="20558A"/>
                </a:solidFill>
              </a:rPr>
              <a:t>Provide insight into underlying organizational issues/areas for improvements</a:t>
            </a:r>
          </a:p>
          <a:p>
            <a:endParaRPr lang="en-US" dirty="0">
              <a:solidFill>
                <a:srgbClr val="20558A"/>
              </a:solidFill>
            </a:endParaRPr>
          </a:p>
          <a:p>
            <a:pPr marL="0" indent="0">
              <a:buNone/>
            </a:pPr>
            <a:r>
              <a:rPr lang="en-US" dirty="0">
                <a:solidFill>
                  <a:srgbClr val="20558A"/>
                </a:solidFill>
              </a:rPr>
              <a:t>Open communication channels</a:t>
            </a:r>
          </a:p>
          <a:p>
            <a:pPr marL="0" indent="0">
              <a:buNone/>
            </a:pPr>
            <a:endParaRPr lang="en-US" dirty="0">
              <a:solidFill>
                <a:srgbClr val="20558A"/>
              </a:solidFill>
            </a:endParaRPr>
          </a:p>
          <a:p>
            <a:pPr marL="0" indent="0">
              <a:buNone/>
            </a:pPr>
            <a:r>
              <a:rPr lang="en-US" dirty="0">
                <a:solidFill>
                  <a:srgbClr val="20558A"/>
                </a:solidFill>
              </a:rPr>
              <a:t>Provide data for strategic workforce planning</a:t>
            </a:r>
            <a:endParaRPr lang="en-US" dirty="0"/>
          </a:p>
          <a:p>
            <a:endParaRPr lang="en-US" dirty="0"/>
          </a:p>
          <a:p>
            <a:endParaRPr lang="en-US" dirty="0"/>
          </a:p>
          <a:p>
            <a:endParaRPr lang="en-US" dirty="0"/>
          </a:p>
        </p:txBody>
      </p:sp>
      <p:pic>
        <p:nvPicPr>
          <p:cNvPr id="5" name="Graphic 4" descr="Question mark with solid fill">
            <a:extLst>
              <a:ext uri="{FF2B5EF4-FFF2-40B4-BE49-F238E27FC236}">
                <a16:creationId xmlns:a16="http://schemas.microsoft.com/office/drawing/2014/main" id="{1848073E-7AA1-4C21-B29D-1CCA00F97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061" y="1221082"/>
            <a:ext cx="471443" cy="471443"/>
          </a:xfrm>
          <a:prstGeom prst="rect">
            <a:avLst/>
          </a:prstGeom>
        </p:spPr>
      </p:pic>
      <p:pic>
        <p:nvPicPr>
          <p:cNvPr id="7" name="Graphic 6" descr="Bar chart outline">
            <a:extLst>
              <a:ext uri="{FF2B5EF4-FFF2-40B4-BE49-F238E27FC236}">
                <a16:creationId xmlns:a16="http://schemas.microsoft.com/office/drawing/2014/main" id="{C59D6173-74A7-4102-B422-E9A3554FE4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303" y="4765319"/>
            <a:ext cx="540521" cy="540521"/>
          </a:xfrm>
          <a:prstGeom prst="rect">
            <a:avLst/>
          </a:prstGeom>
        </p:spPr>
      </p:pic>
      <p:pic>
        <p:nvPicPr>
          <p:cNvPr id="9" name="Graphic 8" descr="Artificial Intelligence outline">
            <a:extLst>
              <a:ext uri="{FF2B5EF4-FFF2-40B4-BE49-F238E27FC236}">
                <a16:creationId xmlns:a16="http://schemas.microsoft.com/office/drawing/2014/main" id="{B542F34A-00DD-4F59-9A5E-E808AF3CB1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9423" y="1895870"/>
            <a:ext cx="616721" cy="616721"/>
          </a:xfrm>
          <a:prstGeom prst="rect">
            <a:avLst/>
          </a:prstGeom>
        </p:spPr>
      </p:pic>
      <p:pic>
        <p:nvPicPr>
          <p:cNvPr id="11" name="Graphic 10" descr="Group success outline">
            <a:extLst>
              <a:ext uri="{FF2B5EF4-FFF2-40B4-BE49-F238E27FC236}">
                <a16:creationId xmlns:a16="http://schemas.microsoft.com/office/drawing/2014/main" id="{832242AA-64B1-488E-B230-09F1CB6378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7469" y="2649392"/>
            <a:ext cx="548355" cy="548355"/>
          </a:xfrm>
          <a:prstGeom prst="rect">
            <a:avLst/>
          </a:prstGeom>
        </p:spPr>
      </p:pic>
      <p:pic>
        <p:nvPicPr>
          <p:cNvPr id="15" name="Graphic 14" descr="Group brainstorm with solid fill">
            <a:extLst>
              <a:ext uri="{FF2B5EF4-FFF2-40B4-BE49-F238E27FC236}">
                <a16:creationId xmlns:a16="http://schemas.microsoft.com/office/drawing/2014/main" id="{35FED6AB-4A5E-41F8-9DAA-BA16B9B7B7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5128" y="3289029"/>
            <a:ext cx="607200" cy="607200"/>
          </a:xfrm>
          <a:prstGeom prst="rect">
            <a:avLst/>
          </a:prstGeom>
        </p:spPr>
      </p:pic>
      <p:pic>
        <p:nvPicPr>
          <p:cNvPr id="19" name="Graphic 18" descr="Chat bubble outline">
            <a:extLst>
              <a:ext uri="{FF2B5EF4-FFF2-40B4-BE49-F238E27FC236}">
                <a16:creationId xmlns:a16="http://schemas.microsoft.com/office/drawing/2014/main" id="{55B03B5B-E84D-4231-B7BD-68C0CD9BAC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7772" y="3987912"/>
            <a:ext cx="777963" cy="777963"/>
          </a:xfrm>
          <a:prstGeom prst="rect">
            <a:avLst/>
          </a:prstGeom>
        </p:spPr>
      </p:pic>
    </p:spTree>
    <p:extLst>
      <p:ext uri="{BB962C8B-B14F-4D97-AF65-F5344CB8AC3E}">
        <p14:creationId xmlns:p14="http://schemas.microsoft.com/office/powerpoint/2010/main" val="202459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D53A-F478-4BDD-83CB-1F59E088FDCA}"/>
              </a:ext>
            </a:extLst>
          </p:cNvPr>
          <p:cNvSpPr>
            <a:spLocks noGrp="1"/>
          </p:cNvSpPr>
          <p:nvPr>
            <p:ph type="title"/>
          </p:nvPr>
        </p:nvSpPr>
        <p:spPr>
          <a:xfrm>
            <a:off x="801897" y="1"/>
            <a:ext cx="11390103" cy="1107346"/>
          </a:xfrm>
        </p:spPr>
        <p:txBody>
          <a:bodyPr/>
          <a:lstStyle/>
          <a:p>
            <a:r>
              <a:rPr lang="en-US" dirty="0"/>
              <a:t>NIH Exit Survey Reporting Dashboard - About</a:t>
            </a:r>
          </a:p>
        </p:txBody>
      </p:sp>
      <p:sp>
        <p:nvSpPr>
          <p:cNvPr id="3" name="Content Placeholder 2">
            <a:extLst>
              <a:ext uri="{FF2B5EF4-FFF2-40B4-BE49-F238E27FC236}">
                <a16:creationId xmlns:a16="http://schemas.microsoft.com/office/drawing/2014/main" id="{DFD6299B-F6FE-4B1E-AEE0-7D2022CE4A0F}"/>
              </a:ext>
            </a:extLst>
          </p:cNvPr>
          <p:cNvSpPr>
            <a:spLocks noGrp="1"/>
          </p:cNvSpPr>
          <p:nvPr>
            <p:ph idx="1"/>
          </p:nvPr>
        </p:nvSpPr>
        <p:spPr>
          <a:xfrm>
            <a:off x="801897" y="1252970"/>
            <a:ext cx="11034028" cy="3102031"/>
          </a:xfrm>
        </p:spPr>
        <p:txBody>
          <a:bodyPr>
            <a:normAutofit fontScale="70000" lnSpcReduction="20000"/>
          </a:bodyPr>
          <a:lstStyle/>
          <a:p>
            <a:r>
              <a:rPr lang="en-US" dirty="0"/>
              <a:t>Results are presented based on </a:t>
            </a:r>
            <a:r>
              <a:rPr lang="en-US" b="1" u="sng" dirty="0"/>
              <a:t>participants responses</a:t>
            </a:r>
            <a:r>
              <a:rPr lang="en-US" dirty="0"/>
              <a:t>, via the People Insight Analytics Platform (PIAP), NIH Exit Survey Results Dashboard</a:t>
            </a:r>
          </a:p>
          <a:p>
            <a:r>
              <a:rPr lang="en-US" dirty="0"/>
              <a:t>Filter data by </a:t>
            </a:r>
          </a:p>
          <a:p>
            <a:pPr lvl="1"/>
            <a:r>
              <a:rPr lang="en-US" dirty="0"/>
              <a:t>Fiscal/Calendar Year &amp; Quarter</a:t>
            </a:r>
          </a:p>
          <a:p>
            <a:pPr lvl="1"/>
            <a:r>
              <a:rPr lang="en-US" dirty="0"/>
              <a:t>IC &amp; Sub-org</a:t>
            </a:r>
          </a:p>
          <a:p>
            <a:pPr lvl="1"/>
            <a:r>
              <a:rPr lang="en-US" dirty="0"/>
              <a:t>Departure Type (Leaving NIH, Moving ICs, and Appointment Expired) </a:t>
            </a:r>
          </a:p>
          <a:p>
            <a:pPr lvl="1"/>
            <a:r>
              <a:rPr lang="en-US" dirty="0"/>
              <a:t>Series</a:t>
            </a:r>
          </a:p>
          <a:p>
            <a:pPr lvl="1"/>
            <a:r>
              <a:rPr lang="en-US" dirty="0"/>
              <a:t>Reason for Leaving</a:t>
            </a:r>
          </a:p>
          <a:p>
            <a:r>
              <a:rPr lang="en-US" dirty="0"/>
              <a:t>Components: Executive summary, charts/graphs for all question items, open-text responses, summary data and actual separations data (nVision) </a:t>
            </a:r>
          </a:p>
        </p:txBody>
      </p:sp>
      <p:pic>
        <p:nvPicPr>
          <p:cNvPr id="5" name="Picture 4">
            <a:extLst>
              <a:ext uri="{FF2B5EF4-FFF2-40B4-BE49-F238E27FC236}">
                <a16:creationId xmlns:a16="http://schemas.microsoft.com/office/drawing/2014/main" id="{197E6C25-56A6-4AFC-BA00-A1B914E8DE62}"/>
              </a:ext>
            </a:extLst>
          </p:cNvPr>
          <p:cNvPicPr>
            <a:picLocks noChangeAspect="1"/>
          </p:cNvPicPr>
          <p:nvPr/>
        </p:nvPicPr>
        <p:blipFill rotWithShape="1">
          <a:blip r:embed="rId2"/>
          <a:srcRect b="49065"/>
          <a:stretch/>
        </p:blipFill>
        <p:spPr>
          <a:xfrm>
            <a:off x="3270647" y="4175539"/>
            <a:ext cx="6096528" cy="1746697"/>
          </a:xfrm>
          <a:prstGeom prst="rect">
            <a:avLst/>
          </a:prstGeom>
        </p:spPr>
      </p:pic>
    </p:spTree>
    <p:extLst>
      <p:ext uri="{BB962C8B-B14F-4D97-AF65-F5344CB8AC3E}">
        <p14:creationId xmlns:p14="http://schemas.microsoft.com/office/powerpoint/2010/main" val="3960052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456B-8628-4615-B6DA-8E54F106803E}"/>
              </a:ext>
            </a:extLst>
          </p:cNvPr>
          <p:cNvSpPr>
            <a:spLocks noGrp="1"/>
          </p:cNvSpPr>
          <p:nvPr>
            <p:ph type="title"/>
          </p:nvPr>
        </p:nvSpPr>
        <p:spPr/>
        <p:txBody>
          <a:bodyPr/>
          <a:lstStyle/>
          <a:p>
            <a:r>
              <a:rPr lang="en-US" dirty="0"/>
              <a:t>NIH Exit Survey Response Dashboard Data</a:t>
            </a:r>
          </a:p>
        </p:txBody>
      </p:sp>
      <p:sp>
        <p:nvSpPr>
          <p:cNvPr id="4" name="Content Placeholder 3">
            <a:extLst>
              <a:ext uri="{FF2B5EF4-FFF2-40B4-BE49-F238E27FC236}">
                <a16:creationId xmlns:a16="http://schemas.microsoft.com/office/drawing/2014/main" id="{7734DBB1-739C-4D53-B4D7-9B39F086DE49}"/>
              </a:ext>
            </a:extLst>
          </p:cNvPr>
          <p:cNvSpPr>
            <a:spLocks noGrp="1"/>
          </p:cNvSpPr>
          <p:nvPr>
            <p:ph idx="1"/>
          </p:nvPr>
        </p:nvSpPr>
        <p:spPr>
          <a:xfrm>
            <a:off x="801688" y="1252539"/>
            <a:ext cx="11152624" cy="2757400"/>
          </a:xfrm>
        </p:spPr>
        <p:txBody>
          <a:bodyPr>
            <a:normAutofit fontScale="77500" lnSpcReduction="20000"/>
          </a:bodyPr>
          <a:lstStyle/>
          <a:p>
            <a:pPr>
              <a:buFont typeface="Wingdings" panose="05000000000000000000" pitchFamily="2" charset="2"/>
              <a:buChar char="§"/>
            </a:pPr>
            <a:r>
              <a:rPr lang="en-US" sz="2400" dirty="0">
                <a:solidFill>
                  <a:schemeClr val="bg1">
                    <a:lumMod val="75000"/>
                  </a:schemeClr>
                </a:solidFill>
              </a:rPr>
              <a:t>Compare and contrast different response demographics</a:t>
            </a:r>
          </a:p>
          <a:p>
            <a:pPr lvl="1">
              <a:buFont typeface="Wingdings" panose="05000000000000000000" pitchFamily="2" charset="2"/>
              <a:buChar char="§"/>
            </a:pPr>
            <a:r>
              <a:rPr lang="en-US" sz="2000" dirty="0">
                <a:solidFill>
                  <a:schemeClr val="bg1">
                    <a:lumMod val="75000"/>
                  </a:schemeClr>
                </a:solidFill>
              </a:rPr>
              <a:t>By type of separation and/or program</a:t>
            </a:r>
          </a:p>
          <a:p>
            <a:pPr lvl="1">
              <a:buFont typeface="Wingdings" panose="05000000000000000000" pitchFamily="2" charset="2"/>
              <a:buChar char="§"/>
            </a:pPr>
            <a:r>
              <a:rPr lang="en-US" sz="2000" dirty="0">
                <a:solidFill>
                  <a:schemeClr val="bg1">
                    <a:lumMod val="75000"/>
                  </a:schemeClr>
                </a:solidFill>
              </a:rPr>
              <a:t>Compare the IC to NIH-wide results </a:t>
            </a:r>
          </a:p>
          <a:p>
            <a:pPr lvl="1">
              <a:buFont typeface="Wingdings" panose="05000000000000000000" pitchFamily="2" charset="2"/>
              <a:buChar char="§"/>
            </a:pPr>
            <a:r>
              <a:rPr lang="en-US" sz="2000" dirty="0">
                <a:solidFill>
                  <a:schemeClr val="bg1">
                    <a:lumMod val="75000"/>
                  </a:schemeClr>
                </a:solidFill>
              </a:rPr>
              <a:t>Historical Trending (last 5 FYs) of Exit Survey response data  </a:t>
            </a:r>
          </a:p>
          <a:p>
            <a:pPr lvl="1">
              <a:buFont typeface="Wingdings" panose="05000000000000000000" pitchFamily="2" charset="2"/>
              <a:buChar char="§"/>
            </a:pPr>
            <a:r>
              <a:rPr lang="en-US" sz="2000" dirty="0">
                <a:solidFill>
                  <a:schemeClr val="bg1">
                    <a:lumMod val="75000"/>
                  </a:schemeClr>
                </a:solidFill>
              </a:rPr>
              <a:t>Overall satisfaction trends</a:t>
            </a:r>
          </a:p>
          <a:p>
            <a:pPr>
              <a:buFont typeface="Wingdings" panose="05000000000000000000" pitchFamily="2" charset="2"/>
              <a:buChar char="§"/>
            </a:pPr>
            <a:r>
              <a:rPr lang="en-US" sz="2400" dirty="0">
                <a:solidFill>
                  <a:schemeClr val="bg1">
                    <a:lumMod val="75000"/>
                  </a:schemeClr>
                </a:solidFill>
              </a:rPr>
              <a:t>Easily present data with by exporting or live demonstrations</a:t>
            </a:r>
          </a:p>
          <a:p>
            <a:pPr>
              <a:buFont typeface="Wingdings" panose="05000000000000000000" pitchFamily="2" charset="2"/>
              <a:buChar char="§"/>
            </a:pPr>
            <a:r>
              <a:rPr lang="en-US" sz="2400" dirty="0">
                <a:solidFill>
                  <a:schemeClr val="bg1">
                    <a:lumMod val="75000"/>
                  </a:schemeClr>
                </a:solidFill>
              </a:rPr>
              <a:t>Use in conjunction with other employee surveys</a:t>
            </a:r>
          </a:p>
          <a:p>
            <a:pPr lvl="1">
              <a:buFont typeface="Wingdings" panose="05000000000000000000" pitchFamily="2" charset="2"/>
              <a:buChar char="§"/>
            </a:pPr>
            <a:r>
              <a:rPr lang="en-US" sz="2000" dirty="0">
                <a:solidFill>
                  <a:schemeClr val="bg1">
                    <a:lumMod val="75000"/>
                  </a:schemeClr>
                </a:solidFill>
              </a:rPr>
              <a:t>Link the NIH Exit Survey data to employee survey results to determine how employee engagement is impacting turnover</a:t>
            </a:r>
            <a:endParaRPr lang="en-US" sz="2400" dirty="0">
              <a:solidFill>
                <a:schemeClr val="bg1">
                  <a:lumMod val="75000"/>
                </a:schemeClr>
              </a:solidFill>
            </a:endParaRPr>
          </a:p>
          <a:p>
            <a:pPr>
              <a:buFont typeface="Wingdings" panose="05000000000000000000" pitchFamily="2" charset="2"/>
              <a:buChar char="§"/>
            </a:pPr>
            <a:r>
              <a:rPr lang="en-US" sz="2400" dirty="0">
                <a:solidFill>
                  <a:schemeClr val="bg1">
                    <a:lumMod val="75000"/>
                  </a:schemeClr>
                </a:solidFill>
              </a:rPr>
              <a:t>Use in combination with other workforce data</a:t>
            </a:r>
          </a:p>
          <a:p>
            <a:pPr lvl="1">
              <a:buFont typeface="Wingdings" panose="05000000000000000000" pitchFamily="2" charset="2"/>
              <a:buChar char="§"/>
            </a:pPr>
            <a:r>
              <a:rPr lang="en-US" sz="2000" dirty="0">
                <a:solidFill>
                  <a:schemeClr val="bg1">
                    <a:lumMod val="75000"/>
                  </a:schemeClr>
                </a:solidFill>
              </a:rPr>
              <a:t>Tie opinion data with other data to obtain greater context </a:t>
            </a:r>
          </a:p>
          <a:p>
            <a:pPr lvl="0">
              <a:buFont typeface="Arial" panose="020B0604020202020204" pitchFamily="34" charset="0"/>
              <a:buChar char="•"/>
            </a:pPr>
            <a:endParaRPr lang="en-US" sz="1800" dirty="0">
              <a:solidFill>
                <a:schemeClr val="bg1">
                  <a:lumMod val="75000"/>
                </a:schemeClr>
              </a:solidFill>
            </a:endParaRPr>
          </a:p>
        </p:txBody>
      </p:sp>
      <p:pic>
        <p:nvPicPr>
          <p:cNvPr id="6" name="Picture 5">
            <a:extLst>
              <a:ext uri="{FF2B5EF4-FFF2-40B4-BE49-F238E27FC236}">
                <a16:creationId xmlns:a16="http://schemas.microsoft.com/office/drawing/2014/main" id="{17788730-7414-4241-888C-8988AB128F0E}"/>
              </a:ext>
            </a:extLst>
          </p:cNvPr>
          <p:cNvPicPr>
            <a:picLocks noChangeAspect="1"/>
          </p:cNvPicPr>
          <p:nvPr/>
        </p:nvPicPr>
        <p:blipFill rotWithShape="1">
          <a:blip r:embed="rId2"/>
          <a:srcRect b="47493"/>
          <a:stretch/>
        </p:blipFill>
        <p:spPr>
          <a:xfrm>
            <a:off x="3047736" y="4009939"/>
            <a:ext cx="6096528" cy="1800636"/>
          </a:xfrm>
          <a:prstGeom prst="rect">
            <a:avLst/>
          </a:prstGeom>
        </p:spPr>
      </p:pic>
    </p:spTree>
    <p:extLst>
      <p:ext uri="{BB962C8B-B14F-4D97-AF65-F5344CB8AC3E}">
        <p14:creationId xmlns:p14="http://schemas.microsoft.com/office/powerpoint/2010/main" val="237501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8910-E843-4627-B6B0-0DE81449DDAD}"/>
              </a:ext>
            </a:extLst>
          </p:cNvPr>
          <p:cNvSpPr>
            <a:spLocks noGrp="1"/>
          </p:cNvSpPr>
          <p:nvPr>
            <p:ph type="title"/>
          </p:nvPr>
        </p:nvSpPr>
        <p:spPr/>
        <p:txBody>
          <a:bodyPr/>
          <a:lstStyle/>
          <a:p>
            <a:r>
              <a:rPr lang="en-US" dirty="0"/>
              <a:t>Exit Survey Distribution Process</a:t>
            </a:r>
          </a:p>
        </p:txBody>
      </p:sp>
      <p:sp>
        <p:nvSpPr>
          <p:cNvPr id="4" name="Freeform 43">
            <a:extLst>
              <a:ext uri="{FF2B5EF4-FFF2-40B4-BE49-F238E27FC236}">
                <a16:creationId xmlns:a16="http://schemas.microsoft.com/office/drawing/2014/main" id="{83CD7EE6-1B4D-472F-B7B7-0E9855F2710B}"/>
              </a:ext>
            </a:extLst>
          </p:cNvPr>
          <p:cNvSpPr/>
          <p:nvPr/>
        </p:nvSpPr>
        <p:spPr>
          <a:xfrm>
            <a:off x="1515040" y="1661837"/>
            <a:ext cx="993268" cy="1146628"/>
          </a:xfrm>
          <a:custGeom>
            <a:avLst/>
            <a:gdLst/>
            <a:ahLst/>
            <a:cxnLst/>
            <a:rect l="l" t="t" r="r" b="b"/>
            <a:pathLst>
              <a:path w="832714" h="1146628">
                <a:moveTo>
                  <a:pt x="0" y="0"/>
                </a:moveTo>
                <a:lnTo>
                  <a:pt x="832414" y="0"/>
                </a:lnTo>
                <a:lnTo>
                  <a:pt x="460184" y="303271"/>
                </a:lnTo>
                <a:lnTo>
                  <a:pt x="625127" y="506031"/>
                </a:lnTo>
                <a:lnTo>
                  <a:pt x="758691" y="395800"/>
                </a:lnTo>
                <a:cubicBezTo>
                  <a:pt x="788193" y="369517"/>
                  <a:pt x="812868" y="344306"/>
                  <a:pt x="832714" y="320168"/>
                </a:cubicBezTo>
                <a:cubicBezTo>
                  <a:pt x="829496" y="382927"/>
                  <a:pt x="827887" y="452123"/>
                  <a:pt x="827887" y="527755"/>
                </a:cubicBezTo>
                <a:lnTo>
                  <a:pt x="827887" y="1146628"/>
                </a:lnTo>
                <a:lnTo>
                  <a:pt x="0" y="1146628"/>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4">
            <a:extLst>
              <a:ext uri="{FF2B5EF4-FFF2-40B4-BE49-F238E27FC236}">
                <a16:creationId xmlns:a16="http://schemas.microsoft.com/office/drawing/2014/main" id="{304E14D1-F5AE-4C05-9F88-6823E8A6E0BF}"/>
              </a:ext>
            </a:extLst>
          </p:cNvPr>
          <p:cNvSpPr/>
          <p:nvPr/>
        </p:nvSpPr>
        <p:spPr>
          <a:xfrm>
            <a:off x="1515040" y="3566288"/>
            <a:ext cx="993268" cy="1146628"/>
          </a:xfrm>
          <a:custGeom>
            <a:avLst/>
            <a:gdLst>
              <a:gd name="connsiteX0" fmla="*/ 1146628 w 1146628"/>
              <a:gd name="connsiteY0" fmla="*/ 595793 h 1146628"/>
              <a:gd name="connsiteX1" fmla="*/ 1146628 w 1146628"/>
              <a:gd name="connsiteY1" fmla="*/ 888217 h 1146628"/>
              <a:gd name="connsiteX2" fmla="*/ 850416 w 1146628"/>
              <a:gd name="connsiteY2" fmla="*/ 888217 h 1146628"/>
              <a:gd name="connsiteX3" fmla="*/ 850416 w 1146628"/>
              <a:gd name="connsiteY3" fmla="*/ 880171 h 1146628"/>
              <a:gd name="connsiteX4" fmla="*/ 1105877 w 1146628"/>
              <a:gd name="connsiteY4" fmla="*/ 642009 h 1146628"/>
              <a:gd name="connsiteX5" fmla="*/ 0 w 1146628"/>
              <a:gd name="connsiteY5" fmla="*/ 0 h 1146628"/>
              <a:gd name="connsiteX6" fmla="*/ 643055 w 1146628"/>
              <a:gd name="connsiteY6" fmla="*/ 0 h 1146628"/>
              <a:gd name="connsiteX7" fmla="*/ 581679 w 1146628"/>
              <a:gd name="connsiteY7" fmla="*/ 29304 h 1146628"/>
              <a:gd name="connsiteX8" fmla="*/ 428804 w 1146628"/>
              <a:gd name="connsiteY8" fmla="*/ 145569 h 1146628"/>
              <a:gd name="connsiteX9" fmla="*/ 603403 w 1146628"/>
              <a:gd name="connsiteY9" fmla="*/ 349938 h 1146628"/>
              <a:gd name="connsiteX10" fmla="*/ 731737 w 1146628"/>
              <a:gd name="connsiteY10" fmla="*/ 256202 h 1146628"/>
              <a:gd name="connsiteX11" fmla="*/ 843979 w 1146628"/>
              <a:gd name="connsiteY11" fmla="*/ 224420 h 1146628"/>
              <a:gd name="connsiteX12" fmla="*/ 927658 w 1146628"/>
              <a:gd name="connsiteY12" fmla="*/ 250972 h 1146628"/>
              <a:gd name="connsiteX13" fmla="*/ 957428 w 1146628"/>
              <a:gd name="connsiteY13" fmla="*/ 323386 h 1146628"/>
              <a:gd name="connsiteX14" fmla="*/ 942543 w 1146628"/>
              <a:gd name="connsiteY14" fmla="*/ 394191 h 1146628"/>
              <a:gd name="connsiteX15" fmla="*/ 889841 w 1146628"/>
              <a:gd name="connsiteY15" fmla="*/ 475054 h 1146628"/>
              <a:gd name="connsiteX16" fmla="*/ 728921 w 1146628"/>
              <a:gd name="connsiteY16" fmla="*/ 650859 h 1146628"/>
              <a:gd name="connsiteX17" fmla="*/ 441678 w 1146628"/>
              <a:gd name="connsiteY17" fmla="*/ 941321 h 1146628"/>
              <a:gd name="connsiteX18" fmla="*/ 441678 w 1146628"/>
              <a:gd name="connsiteY18" fmla="*/ 1146628 h 1146628"/>
              <a:gd name="connsiteX19" fmla="*/ 0 w 1146628"/>
              <a:gd name="connsiteY19" fmla="*/ 1146628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6628" h="1146628">
                <a:moveTo>
                  <a:pt x="1146628" y="595793"/>
                </a:moveTo>
                <a:lnTo>
                  <a:pt x="1146628" y="888217"/>
                </a:lnTo>
                <a:lnTo>
                  <a:pt x="850416" y="888217"/>
                </a:lnTo>
                <a:lnTo>
                  <a:pt x="850416" y="880171"/>
                </a:lnTo>
                <a:cubicBezTo>
                  <a:pt x="980761" y="763235"/>
                  <a:pt x="1065915" y="683848"/>
                  <a:pt x="1105877" y="642009"/>
                </a:cubicBezTo>
                <a:close/>
                <a:moveTo>
                  <a:pt x="0" y="0"/>
                </a:moveTo>
                <a:lnTo>
                  <a:pt x="643055" y="0"/>
                </a:lnTo>
                <a:lnTo>
                  <a:pt x="581679" y="29304"/>
                </a:lnTo>
                <a:cubicBezTo>
                  <a:pt x="540376" y="52638"/>
                  <a:pt x="489418" y="91393"/>
                  <a:pt x="428804" y="145569"/>
                </a:cubicBezTo>
                <a:lnTo>
                  <a:pt x="603403" y="349938"/>
                </a:lnTo>
                <a:cubicBezTo>
                  <a:pt x="651143" y="308635"/>
                  <a:pt x="693921" y="277390"/>
                  <a:pt x="731737" y="256202"/>
                </a:cubicBezTo>
                <a:cubicBezTo>
                  <a:pt x="769553" y="235014"/>
                  <a:pt x="806967" y="224420"/>
                  <a:pt x="843979" y="224420"/>
                </a:cubicBezTo>
                <a:cubicBezTo>
                  <a:pt x="879918" y="224420"/>
                  <a:pt x="907811" y="233271"/>
                  <a:pt x="927658" y="250972"/>
                </a:cubicBezTo>
                <a:cubicBezTo>
                  <a:pt x="947504" y="268673"/>
                  <a:pt x="957428" y="292811"/>
                  <a:pt x="957428" y="323386"/>
                </a:cubicBezTo>
                <a:cubicBezTo>
                  <a:pt x="957428" y="348061"/>
                  <a:pt x="952466" y="371662"/>
                  <a:pt x="942543" y="394191"/>
                </a:cubicBezTo>
                <a:cubicBezTo>
                  <a:pt x="932619" y="416720"/>
                  <a:pt x="915052" y="443674"/>
                  <a:pt x="889841" y="475054"/>
                </a:cubicBezTo>
                <a:cubicBezTo>
                  <a:pt x="864630" y="506433"/>
                  <a:pt x="810990" y="565035"/>
                  <a:pt x="728921" y="650859"/>
                </a:cubicBezTo>
                <a:lnTo>
                  <a:pt x="441678" y="941321"/>
                </a:lnTo>
                <a:lnTo>
                  <a:pt x="441678" y="1146628"/>
                </a:lnTo>
                <a:lnTo>
                  <a:pt x="0" y="1146628"/>
                </a:lnTo>
                <a:close/>
              </a:path>
            </a:pathLst>
          </a:custGeom>
          <a:solidFill>
            <a:srgbClr val="005A9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0805896-F9FF-46CC-92D7-49DC30082AD4}"/>
              </a:ext>
            </a:extLst>
          </p:cNvPr>
          <p:cNvGrpSpPr/>
          <p:nvPr/>
        </p:nvGrpSpPr>
        <p:grpSpPr>
          <a:xfrm>
            <a:off x="2661667" y="1560237"/>
            <a:ext cx="7185609" cy="1659094"/>
            <a:chOff x="2116221" y="1909989"/>
            <a:chExt cx="7185609" cy="1659094"/>
          </a:xfrm>
        </p:grpSpPr>
        <p:sp>
          <p:nvSpPr>
            <p:cNvPr id="7" name="TextBox 6">
              <a:extLst>
                <a:ext uri="{FF2B5EF4-FFF2-40B4-BE49-F238E27FC236}">
                  <a16:creationId xmlns:a16="http://schemas.microsoft.com/office/drawing/2014/main" id="{9EFC5689-4403-405C-BEDB-5BED23FEDB13}"/>
                </a:ext>
              </a:extLst>
            </p:cNvPr>
            <p:cNvSpPr txBox="1"/>
            <p:nvPr/>
          </p:nvSpPr>
          <p:spPr>
            <a:xfrm>
              <a:off x="2116222" y="1909989"/>
              <a:ext cx="5803384" cy="400110"/>
            </a:xfrm>
            <a:prstGeom prst="rect">
              <a:avLst/>
            </a:prstGeom>
            <a:noFill/>
          </p:spPr>
          <p:txBody>
            <a:bodyPr wrap="none" rtlCol="0">
              <a:spAutoFit/>
            </a:bodyPr>
            <a:lstStyle/>
            <a:p>
              <a:r>
                <a:rPr lang="en-US" sz="2000" b="1" dirty="0">
                  <a:solidFill>
                    <a:srgbClr val="005A96"/>
                  </a:solidFill>
                </a:rPr>
                <a:t>ICs add the NIH Exit Survey to off-boarding checklists</a:t>
              </a:r>
            </a:p>
          </p:txBody>
        </p:sp>
        <p:sp>
          <p:nvSpPr>
            <p:cNvPr id="8" name="TextBox 7">
              <a:extLst>
                <a:ext uri="{FF2B5EF4-FFF2-40B4-BE49-F238E27FC236}">
                  <a16:creationId xmlns:a16="http://schemas.microsoft.com/office/drawing/2014/main" id="{D7513A79-1CF3-4DBE-88FD-42F2A8CF45CB}"/>
                </a:ext>
              </a:extLst>
            </p:cNvPr>
            <p:cNvSpPr txBox="1"/>
            <p:nvPr/>
          </p:nvSpPr>
          <p:spPr>
            <a:xfrm>
              <a:off x="2116221" y="2245644"/>
              <a:ext cx="7185609" cy="1323439"/>
            </a:xfrm>
            <a:prstGeom prst="rect">
              <a:avLst/>
            </a:prstGeom>
            <a:noFill/>
          </p:spPr>
          <p:txBody>
            <a:bodyPr wrap="square" rtlCol="0">
              <a:spAutoFit/>
            </a:bodyPr>
            <a:lstStyle/>
            <a:p>
              <a:pPr marL="171450" indent="-171450" algn="just">
                <a:buFont typeface="Arial" panose="020B0604020202020204" pitchFamily="34" charset="0"/>
                <a:buChar char="•"/>
              </a:pPr>
              <a:r>
                <a:rPr lang="en-US" sz="1600" dirty="0">
                  <a:solidFill>
                    <a:schemeClr val="bg1">
                      <a:lumMod val="75000"/>
                    </a:schemeClr>
                  </a:solidFill>
                </a:rPr>
                <a:t>The IC’s POC adds an Exit Survey invitation email to the off-boarding checklist.</a:t>
              </a:r>
            </a:p>
            <a:p>
              <a:pPr marL="171450" indent="-171450" algn="just">
                <a:buFont typeface="Arial" panose="020B0604020202020204" pitchFamily="34" charset="0"/>
                <a:buChar char="•"/>
              </a:pPr>
              <a:r>
                <a:rPr lang="en-US" sz="1600" dirty="0">
                  <a:solidFill>
                    <a:schemeClr val="bg1">
                      <a:lumMod val="75000"/>
                    </a:schemeClr>
                  </a:solidFill>
                </a:rPr>
                <a:t>When the AO sends the email to the employee, they can include the POC on the email. This allows the POC to track how many employees are receiving Exit Survey and ensure that they are not missing opportunities to send the survey departing employees.</a:t>
              </a:r>
            </a:p>
          </p:txBody>
        </p:sp>
      </p:grpSp>
      <p:grpSp>
        <p:nvGrpSpPr>
          <p:cNvPr id="9" name="Group 8">
            <a:extLst>
              <a:ext uri="{FF2B5EF4-FFF2-40B4-BE49-F238E27FC236}">
                <a16:creationId xmlns:a16="http://schemas.microsoft.com/office/drawing/2014/main" id="{831A4B90-09BF-41F8-87A7-B2B4EF8A91F4}"/>
              </a:ext>
            </a:extLst>
          </p:cNvPr>
          <p:cNvGrpSpPr/>
          <p:nvPr/>
        </p:nvGrpSpPr>
        <p:grpSpPr>
          <a:xfrm>
            <a:off x="2661667" y="3524139"/>
            <a:ext cx="7378046" cy="1166652"/>
            <a:chOff x="2116221" y="1909989"/>
            <a:chExt cx="7378046" cy="1166652"/>
          </a:xfrm>
        </p:grpSpPr>
        <p:sp>
          <p:nvSpPr>
            <p:cNvPr id="10" name="TextBox 9">
              <a:extLst>
                <a:ext uri="{FF2B5EF4-FFF2-40B4-BE49-F238E27FC236}">
                  <a16:creationId xmlns:a16="http://schemas.microsoft.com/office/drawing/2014/main" id="{94AD6D8C-9B08-4030-93DA-C7540BD12A97}"/>
                </a:ext>
              </a:extLst>
            </p:cNvPr>
            <p:cNvSpPr txBox="1"/>
            <p:nvPr/>
          </p:nvSpPr>
          <p:spPr>
            <a:xfrm>
              <a:off x="2116222" y="1909989"/>
              <a:ext cx="7378045" cy="400110"/>
            </a:xfrm>
            <a:prstGeom prst="rect">
              <a:avLst/>
            </a:prstGeom>
            <a:noFill/>
          </p:spPr>
          <p:txBody>
            <a:bodyPr wrap="square" rtlCol="0">
              <a:spAutoFit/>
            </a:bodyPr>
            <a:lstStyle/>
            <a:p>
              <a:r>
                <a:rPr lang="en-US" sz="2000" b="1" dirty="0">
                  <a:solidFill>
                    <a:srgbClr val="005A96"/>
                  </a:solidFill>
                </a:rPr>
                <a:t>Employees receive Exit Survey from WiTS when an action is entered</a:t>
              </a:r>
            </a:p>
          </p:txBody>
        </p:sp>
        <p:sp>
          <p:nvSpPr>
            <p:cNvPr id="11" name="TextBox 10">
              <a:extLst>
                <a:ext uri="{FF2B5EF4-FFF2-40B4-BE49-F238E27FC236}">
                  <a16:creationId xmlns:a16="http://schemas.microsoft.com/office/drawing/2014/main" id="{685B696A-01D2-45C5-964F-47E976D99149}"/>
                </a:ext>
              </a:extLst>
            </p:cNvPr>
            <p:cNvSpPr txBox="1"/>
            <p:nvPr/>
          </p:nvSpPr>
          <p:spPr>
            <a:xfrm>
              <a:off x="2116221" y="2245644"/>
              <a:ext cx="7185609" cy="830997"/>
            </a:xfrm>
            <a:prstGeom prst="rect">
              <a:avLst/>
            </a:prstGeom>
            <a:noFill/>
          </p:spPr>
          <p:txBody>
            <a:bodyPr wrap="square" rtlCol="0">
              <a:spAutoFit/>
            </a:bodyPr>
            <a:lstStyle/>
            <a:p>
              <a:pPr marL="171450" indent="-171450" algn="just">
                <a:buFont typeface="Arial" panose="020B0604020202020204" pitchFamily="34" charset="0"/>
                <a:buChar char="•"/>
              </a:pPr>
              <a:r>
                <a:rPr lang="en-US" sz="1600" dirty="0">
                  <a:solidFill>
                    <a:schemeClr val="bg1">
                      <a:lumMod val="75000"/>
                    </a:schemeClr>
                  </a:solidFill>
                </a:rPr>
                <a:t>The Workflow Information Tracking System (WiTS) sends an automatic Exit Survey invitation email to employees when the HR Specialist enters an action to offboard someone </a:t>
              </a:r>
              <a:r>
                <a:rPr lang="en-US" sz="1600" b="1" i="1" u="sng" dirty="0">
                  <a:solidFill>
                    <a:schemeClr val="bg1">
                      <a:lumMod val="75000"/>
                    </a:schemeClr>
                  </a:solidFill>
                </a:rPr>
                <a:t>leaving NIH</a:t>
              </a:r>
              <a:r>
                <a:rPr lang="en-US" sz="1600" dirty="0">
                  <a:solidFill>
                    <a:schemeClr val="bg1">
                      <a:lumMod val="75000"/>
                    </a:schemeClr>
                  </a:solidFill>
                </a:rPr>
                <a:t>.</a:t>
              </a:r>
            </a:p>
          </p:txBody>
        </p:sp>
      </p:grpSp>
    </p:spTree>
    <p:extLst>
      <p:ext uri="{BB962C8B-B14F-4D97-AF65-F5344CB8AC3E}">
        <p14:creationId xmlns:p14="http://schemas.microsoft.com/office/powerpoint/2010/main" val="362366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B643-182A-4526-939F-8EFF2B3B3BB9}"/>
              </a:ext>
            </a:extLst>
          </p:cNvPr>
          <p:cNvSpPr>
            <a:spLocks noGrp="1"/>
          </p:cNvSpPr>
          <p:nvPr>
            <p:ph type="title"/>
          </p:nvPr>
        </p:nvSpPr>
        <p:spPr/>
        <p:txBody>
          <a:bodyPr/>
          <a:lstStyle/>
          <a:p>
            <a:r>
              <a:rPr lang="en-US" dirty="0"/>
              <a:t>How to Increase Participation</a:t>
            </a:r>
          </a:p>
        </p:txBody>
      </p:sp>
      <p:sp>
        <p:nvSpPr>
          <p:cNvPr id="3" name="Content Placeholder 2">
            <a:extLst>
              <a:ext uri="{FF2B5EF4-FFF2-40B4-BE49-F238E27FC236}">
                <a16:creationId xmlns:a16="http://schemas.microsoft.com/office/drawing/2014/main" id="{F16996ED-075C-4E66-BF95-3ABB5919486B}"/>
              </a:ext>
            </a:extLst>
          </p:cNvPr>
          <p:cNvSpPr>
            <a:spLocks noGrp="1"/>
          </p:cNvSpPr>
          <p:nvPr>
            <p:ph idx="1"/>
          </p:nvPr>
        </p:nvSpPr>
        <p:spPr>
          <a:xfrm>
            <a:off x="801897" y="1252969"/>
            <a:ext cx="10464800" cy="4636201"/>
          </a:xfrm>
        </p:spPr>
        <p:txBody>
          <a:bodyPr>
            <a:normAutofit lnSpcReduction="10000"/>
          </a:bodyPr>
          <a:lstStyle/>
          <a:p>
            <a:r>
              <a:rPr lang="en-US" dirty="0"/>
              <a:t>Employees </a:t>
            </a:r>
            <a:r>
              <a:rPr lang="en-US" i="1" u="sng" dirty="0"/>
              <a:t>leaving NIH </a:t>
            </a:r>
            <a:r>
              <a:rPr lang="en-US" dirty="0"/>
              <a:t>receive an automated email invite</a:t>
            </a:r>
          </a:p>
          <a:p>
            <a:pPr lvl="1"/>
            <a:r>
              <a:rPr lang="en-US" dirty="0"/>
              <a:t>Internal to IC Or NIH do not</a:t>
            </a:r>
          </a:p>
          <a:p>
            <a:endParaRPr lang="en-US" dirty="0"/>
          </a:p>
          <a:p>
            <a:r>
              <a:rPr lang="en-US" dirty="0"/>
              <a:t>Create a standard process for distributing the Exit Survey within your work unit </a:t>
            </a:r>
          </a:p>
          <a:p>
            <a:pPr lvl="1"/>
            <a:r>
              <a:rPr lang="en-US" dirty="0"/>
              <a:t>Send the link as soon as you have confirmation that the employee is leaving</a:t>
            </a:r>
          </a:p>
          <a:p>
            <a:pPr lvl="1"/>
            <a:r>
              <a:rPr lang="en-US" dirty="0"/>
              <a:t>Add to YOUR Separating Employee Checklist </a:t>
            </a:r>
          </a:p>
          <a:p>
            <a:pPr lvl="1"/>
            <a:r>
              <a:rPr lang="en-US" dirty="0"/>
              <a:t>Encourage departing employees to participate by sending reminders</a:t>
            </a:r>
          </a:p>
          <a:p>
            <a:pPr lvl="1"/>
            <a:r>
              <a:rPr lang="en-US" dirty="0"/>
              <a:t>CC your survey POC to track a more accurate response rate</a:t>
            </a:r>
          </a:p>
          <a:p>
            <a:endParaRPr lang="en-US" dirty="0"/>
          </a:p>
        </p:txBody>
      </p:sp>
    </p:spTree>
    <p:extLst>
      <p:ext uri="{BB962C8B-B14F-4D97-AF65-F5344CB8AC3E}">
        <p14:creationId xmlns:p14="http://schemas.microsoft.com/office/powerpoint/2010/main" val="379640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3D1B-ACA6-4E13-B30A-9B6F6A5C5900}"/>
              </a:ext>
            </a:extLst>
          </p:cNvPr>
          <p:cNvSpPr>
            <a:spLocks noGrp="1"/>
          </p:cNvSpPr>
          <p:nvPr>
            <p:ph type="title"/>
          </p:nvPr>
        </p:nvSpPr>
        <p:spPr/>
        <p:txBody>
          <a:bodyPr/>
          <a:lstStyle/>
          <a:p>
            <a:r>
              <a:rPr lang="en-US" dirty="0"/>
              <a:t>How to Request Access</a:t>
            </a:r>
          </a:p>
        </p:txBody>
      </p:sp>
      <p:sp>
        <p:nvSpPr>
          <p:cNvPr id="3" name="Content Placeholder 2">
            <a:extLst>
              <a:ext uri="{FF2B5EF4-FFF2-40B4-BE49-F238E27FC236}">
                <a16:creationId xmlns:a16="http://schemas.microsoft.com/office/drawing/2014/main" id="{7D542295-6328-45AD-A7E4-C0E584EF4538}"/>
              </a:ext>
            </a:extLst>
          </p:cNvPr>
          <p:cNvSpPr>
            <a:spLocks noGrp="1"/>
          </p:cNvSpPr>
          <p:nvPr>
            <p:ph idx="1"/>
          </p:nvPr>
        </p:nvSpPr>
        <p:spPr>
          <a:xfrm>
            <a:off x="1156757" y="3551356"/>
            <a:ext cx="10040258" cy="2329327"/>
          </a:xfrm>
        </p:spPr>
        <p:txBody>
          <a:bodyPr>
            <a:noAutofit/>
          </a:bodyPr>
          <a:lstStyle/>
          <a:p>
            <a:pPr marL="0" indent="0">
              <a:buNone/>
              <a:defRPr/>
            </a:pPr>
            <a:r>
              <a:rPr lang="en-US" sz="2000" dirty="0">
                <a:solidFill>
                  <a:schemeClr val="bg1">
                    <a:lumMod val="75000"/>
                  </a:schemeClr>
                </a:solidFill>
              </a:rPr>
              <a:t>Access</a:t>
            </a:r>
            <a:r>
              <a:rPr lang="en-US" sz="1800" dirty="0">
                <a:solidFill>
                  <a:schemeClr val="bg1">
                    <a:lumMod val="75000"/>
                  </a:schemeClr>
                </a:solidFill>
              </a:rPr>
              <a:t> and support requests managed by OHR HR Systems Support Helpdesk. </a:t>
            </a:r>
          </a:p>
          <a:p>
            <a:pPr lvl="1">
              <a:buFont typeface="Wingdings" panose="05000000000000000000" pitchFamily="2" charset="2"/>
              <a:buChar char="§"/>
              <a:defRPr/>
            </a:pPr>
            <a:r>
              <a:rPr lang="en-US" sz="1400" dirty="0">
                <a:solidFill>
                  <a:schemeClr val="bg1">
                    <a:lumMod val="75000"/>
                  </a:schemeClr>
                </a:solidFill>
              </a:rPr>
              <a:t>EO authorization is required for all access requests. </a:t>
            </a:r>
          </a:p>
          <a:p>
            <a:pPr lvl="1">
              <a:buFont typeface="Wingdings" panose="05000000000000000000" pitchFamily="2" charset="2"/>
              <a:buChar char="§"/>
              <a:defRPr/>
            </a:pPr>
            <a:r>
              <a:rPr lang="en-US" sz="1400" dirty="0">
                <a:solidFill>
                  <a:schemeClr val="bg1">
                    <a:lumMod val="75000"/>
                  </a:schemeClr>
                </a:solidFill>
              </a:rPr>
              <a:t>Granular security based on roles (Global, IC, EDI)</a:t>
            </a:r>
          </a:p>
          <a:p>
            <a:pPr marL="0" marR="0" indent="0">
              <a:spcBef>
                <a:spcPts val="0"/>
              </a:spcBef>
              <a:spcAft>
                <a:spcPts val="0"/>
              </a:spcAft>
              <a:buNone/>
            </a:pPr>
            <a:endParaRPr lang="en-US" sz="2000" i="1" dirty="0">
              <a:effectLst/>
              <a:latin typeface="+mn-lt"/>
              <a:ea typeface="Calibri" panose="020F0502020204030204" pitchFamily="34" charset="0"/>
            </a:endParaRPr>
          </a:p>
          <a:p>
            <a:pPr marL="0" marR="0" indent="0">
              <a:spcBef>
                <a:spcPts val="0"/>
              </a:spcBef>
              <a:spcAft>
                <a:spcPts val="0"/>
              </a:spcAft>
              <a:buNone/>
            </a:pPr>
            <a:r>
              <a:rPr lang="en-US" sz="1600" i="1" dirty="0" err="1">
                <a:effectLst/>
                <a:latin typeface="+mn-lt"/>
                <a:ea typeface="Calibri" panose="020F0502020204030204" pitchFamily="34" charset="0"/>
              </a:rPr>
              <a:t>SmartHR</a:t>
            </a:r>
            <a:r>
              <a:rPr lang="en-US" sz="1600" i="1" dirty="0">
                <a:effectLst/>
                <a:latin typeface="+mn-lt"/>
                <a:ea typeface="Calibri" panose="020F0502020204030204" pitchFamily="34" charset="0"/>
              </a:rPr>
              <a:t> is targeted to sunset by end of CY2022 and PIAP will launch shortly after. </a:t>
            </a:r>
          </a:p>
          <a:p>
            <a:pPr marL="0" marR="0" indent="0">
              <a:spcBef>
                <a:spcPts val="0"/>
              </a:spcBef>
              <a:spcAft>
                <a:spcPts val="0"/>
              </a:spcAft>
              <a:buNone/>
            </a:pPr>
            <a:r>
              <a:rPr lang="en-US" sz="1600" i="1" dirty="0">
                <a:effectLst/>
                <a:latin typeface="+mn-lt"/>
                <a:ea typeface="Calibri" panose="020F0502020204030204" pitchFamily="34" charset="0"/>
              </a:rPr>
              <a:t>In the interim, for access to PIAP, </a:t>
            </a:r>
            <a:r>
              <a:rPr lang="en-US" sz="1600" b="1" i="1" dirty="0">
                <a:effectLst/>
                <a:latin typeface="+mn-lt"/>
                <a:ea typeface="Calibri" panose="020F0502020204030204" pitchFamily="34" charset="0"/>
              </a:rPr>
              <a:t>please select </a:t>
            </a:r>
            <a:r>
              <a:rPr lang="en-US" sz="1600" b="1" i="1" dirty="0" err="1">
                <a:effectLst/>
                <a:latin typeface="+mn-lt"/>
                <a:ea typeface="Calibri" panose="020F0502020204030204" pitchFamily="34" charset="0"/>
              </a:rPr>
              <a:t>SmartHR</a:t>
            </a:r>
            <a:r>
              <a:rPr lang="en-US" sz="1600" i="1" dirty="0">
                <a:effectLst/>
                <a:latin typeface="+mn-lt"/>
                <a:ea typeface="Calibri" panose="020F0502020204030204" pitchFamily="34" charset="0"/>
              </a:rPr>
              <a:t>.</a:t>
            </a:r>
            <a:endParaRPr lang="en-US" sz="1600" dirty="0">
              <a:effectLst/>
              <a:latin typeface="+mn-lt"/>
              <a:ea typeface="Calibri" panose="020F0502020204030204" pitchFamily="34" charset="0"/>
            </a:endParaRPr>
          </a:p>
          <a:p>
            <a:pPr marL="0" indent="0">
              <a:buNone/>
            </a:pPr>
            <a:r>
              <a:rPr lang="en-US" sz="1600" dirty="0">
                <a:latin typeface="+mn-lt"/>
              </a:rPr>
              <a:t>https://hr.nih.gov/hr-systems/request-hr-systems-access</a:t>
            </a:r>
          </a:p>
        </p:txBody>
      </p:sp>
      <p:sp>
        <p:nvSpPr>
          <p:cNvPr id="6" name="TextBox 5">
            <a:extLst>
              <a:ext uri="{FF2B5EF4-FFF2-40B4-BE49-F238E27FC236}">
                <a16:creationId xmlns:a16="http://schemas.microsoft.com/office/drawing/2014/main" id="{83A0163F-D321-48CD-BDE5-55E46D5436EC}"/>
              </a:ext>
            </a:extLst>
          </p:cNvPr>
          <p:cNvSpPr txBox="1"/>
          <p:nvPr/>
        </p:nvSpPr>
        <p:spPr>
          <a:xfrm>
            <a:off x="8085221" y="1335505"/>
            <a:ext cx="3429000" cy="369332"/>
          </a:xfrm>
          <a:prstGeom prst="rect">
            <a:avLst/>
          </a:prstGeom>
          <a:noFill/>
        </p:spPr>
        <p:txBody>
          <a:bodyPr wrap="square" rtlCol="0">
            <a:spAutoFit/>
          </a:bodyPr>
          <a:lstStyle/>
          <a:p>
            <a:endParaRPr lang="en-US" dirty="0"/>
          </a:p>
        </p:txBody>
      </p:sp>
      <p:pic>
        <p:nvPicPr>
          <p:cNvPr id="7" name="Picture 6">
            <a:hlinkClick r:id="rId2"/>
            <a:extLst>
              <a:ext uri="{FF2B5EF4-FFF2-40B4-BE49-F238E27FC236}">
                <a16:creationId xmlns:a16="http://schemas.microsoft.com/office/drawing/2014/main" id="{EA0F84A3-CA3D-4824-9B2E-9080D0B0DC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6757" y="1359804"/>
            <a:ext cx="3094978" cy="2009240"/>
          </a:xfrm>
          <a:prstGeom prst="rect">
            <a:avLst/>
          </a:prstGeom>
          <a:noFill/>
          <a:ln>
            <a:noFill/>
          </a:ln>
        </p:spPr>
      </p:pic>
      <p:pic>
        <p:nvPicPr>
          <p:cNvPr id="8" name="Picture 7">
            <a:extLst>
              <a:ext uri="{FF2B5EF4-FFF2-40B4-BE49-F238E27FC236}">
                <a16:creationId xmlns:a16="http://schemas.microsoft.com/office/drawing/2014/main" id="{D6A182B6-362A-4884-A441-EBDF02FD6E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388" y="1359804"/>
            <a:ext cx="2970180" cy="1946841"/>
          </a:xfrm>
          <a:prstGeom prst="rect">
            <a:avLst/>
          </a:prstGeom>
          <a:noFill/>
          <a:ln>
            <a:noFill/>
          </a:ln>
        </p:spPr>
      </p:pic>
      <p:pic>
        <p:nvPicPr>
          <p:cNvPr id="9" name="Picture 8">
            <a:extLst>
              <a:ext uri="{FF2B5EF4-FFF2-40B4-BE49-F238E27FC236}">
                <a16:creationId xmlns:a16="http://schemas.microsoft.com/office/drawing/2014/main" id="{5CB9254C-457D-4014-BA14-846DF56865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1722" y="1334845"/>
            <a:ext cx="3032579" cy="1971800"/>
          </a:xfrm>
          <a:prstGeom prst="rect">
            <a:avLst/>
          </a:prstGeom>
          <a:noFill/>
          <a:ln>
            <a:noFill/>
          </a:ln>
        </p:spPr>
      </p:pic>
    </p:spTree>
    <p:extLst>
      <p:ext uri="{BB962C8B-B14F-4D97-AF65-F5344CB8AC3E}">
        <p14:creationId xmlns:p14="http://schemas.microsoft.com/office/powerpoint/2010/main" val="2347785343"/>
      </p:ext>
    </p:extLst>
  </p:cSld>
  <p:clrMapOvr>
    <a:masterClrMapping/>
  </p:clrMapOvr>
</p:sld>
</file>

<file path=ppt/theme/theme1.xml><?xml version="1.0" encoding="utf-8"?>
<a:theme xmlns:a="http://schemas.openxmlformats.org/drawingml/2006/main" name="NIH OD">
  <a:themeElements>
    <a:clrScheme name="Custom 13">
      <a:dk1>
        <a:srgbClr val="20558A"/>
      </a:dk1>
      <a:lt1>
        <a:srgbClr val="616265"/>
      </a:lt1>
      <a:dk2>
        <a:srgbClr val="BDBDBD"/>
      </a:dk2>
      <a:lt2>
        <a:srgbClr val="B9E5FB"/>
      </a:lt2>
      <a:accent1>
        <a:srgbClr val="92C83E"/>
      </a:accent1>
      <a:accent2>
        <a:srgbClr val="F9A01B"/>
      </a:accent2>
      <a:accent3>
        <a:srgbClr val="DF5A29"/>
      </a:accent3>
      <a:accent4>
        <a:srgbClr val="7B4C8C"/>
      </a:accent4>
      <a:accent5>
        <a:srgbClr val="BDBDBD"/>
      </a:accent5>
      <a:accent6>
        <a:srgbClr val="BDBDBD"/>
      </a:accent6>
      <a:hlink>
        <a:srgbClr val="20558A"/>
      </a:hlink>
      <a:folHlink>
        <a:srgbClr val="92C83E"/>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H OD" id="{4C41409E-4562-48F2-861C-78FF3B1B4035}" vid="{03821B75-E921-4BBA-B9C0-CF56AB1577B9}"/>
    </a:ext>
  </a:extLst>
</a:theme>
</file>

<file path=docProps/app.xml><?xml version="1.0" encoding="utf-8"?>
<Properties xmlns="http://schemas.openxmlformats.org/officeDocument/2006/extended-properties" xmlns:vt="http://schemas.openxmlformats.org/officeDocument/2006/docPropsVTypes">
  <Template>NIH OD</Template>
  <TotalTime>299</TotalTime>
  <Words>762</Words>
  <Application>Microsoft Office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 Nova Medium</vt:lpstr>
      <vt:lpstr>Wingdings</vt:lpstr>
      <vt:lpstr>NIH OD</vt:lpstr>
      <vt:lpstr>Workforce Planning Working Group Tools NIH Exit Survey/Action Planning Overview</vt:lpstr>
      <vt:lpstr>NIH Exit Survey</vt:lpstr>
      <vt:lpstr>Who can take the NIH Exit Survey?</vt:lpstr>
      <vt:lpstr>How can your IC benefit from the NIH Exit Survey?</vt:lpstr>
      <vt:lpstr>NIH Exit Survey Reporting Dashboard - About</vt:lpstr>
      <vt:lpstr>NIH Exit Survey Response Dashboard Data</vt:lpstr>
      <vt:lpstr>Exit Survey Distribution Process</vt:lpstr>
      <vt:lpstr>How to Increase Participation</vt:lpstr>
      <vt:lpstr>How to Request Access</vt:lpstr>
      <vt:lpstr>Access and Support</vt:lpstr>
    </vt:vector>
  </TitlesOfParts>
  <Company>NIH - Office of the Director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Planning Working Group Tools NIH Exit Survey/Action Planning Overview</dc:title>
  <dc:creator>Meador, Melissa (NIH/OD) [E]</dc:creator>
  <cp:lastModifiedBy>Meador, Melissa (NIH/OD) [E]</cp:lastModifiedBy>
  <cp:revision>9</cp:revision>
  <dcterms:created xsi:type="dcterms:W3CDTF">2022-10-21T13:11:11Z</dcterms:created>
  <dcterms:modified xsi:type="dcterms:W3CDTF">2022-10-25T19:52:56Z</dcterms:modified>
</cp:coreProperties>
</file>