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3" r:id="rId15"/>
    <p:sldId id="272" r:id="rId16"/>
    <p:sldId id="274" r:id="rId17"/>
    <p:sldId id="282" r:id="rId18"/>
    <p:sldId id="283" r:id="rId19"/>
    <p:sldId id="275" r:id="rId20"/>
    <p:sldId id="276" r:id="rId21"/>
    <p:sldId id="277" r:id="rId22"/>
    <p:sldId id="279" r:id="rId23"/>
    <p:sldId id="278"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053"/>
    <p:restoredTop sz="86428"/>
  </p:normalViewPr>
  <p:slideViewPr>
    <p:cSldViewPr snapToGrid="0" snapToObjects="1">
      <p:cViewPr varScale="1">
        <p:scale>
          <a:sx n="92" d="100"/>
          <a:sy n="92" d="100"/>
        </p:scale>
        <p:origin x="200" y="560"/>
      </p:cViewPr>
      <p:guideLst/>
    </p:cSldViewPr>
  </p:slideViewPr>
  <p:outlineViewPr>
    <p:cViewPr>
      <p:scale>
        <a:sx n="33" d="100"/>
        <a:sy n="33" d="100"/>
      </p:scale>
      <p:origin x="0" y="-3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33511-66BD-1B44-A169-7EFE49A2DF12}" type="datetimeFigureOut">
              <a:rPr lang="en-US" smtClean="0"/>
              <a:t>3/13/20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022FC-B54F-464F-9BAE-A149905AB413}" type="slidenum">
              <a:rPr lang="en-US" smtClean="0"/>
              <a:t>‹#›</a:t>
            </a:fld>
            <a:endParaRPr lang="en-US"/>
          </a:p>
        </p:txBody>
      </p:sp>
    </p:spTree>
    <p:extLst>
      <p:ext uri="{BB962C8B-B14F-4D97-AF65-F5344CB8AC3E}">
        <p14:creationId xmlns:p14="http://schemas.microsoft.com/office/powerpoint/2010/main" val="3069151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edi.ra@mail.nih.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sc.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2022FC-B54F-464F-9BAE-A149905AB413}" type="slidenum">
              <a:rPr lang="en-US" smtClean="0"/>
              <a:t>1</a:t>
            </a:fld>
            <a:endParaRPr lang="en-US"/>
          </a:p>
        </p:txBody>
      </p:sp>
    </p:spTree>
    <p:extLst>
      <p:ext uri="{BB962C8B-B14F-4D97-AF65-F5344CB8AC3E}">
        <p14:creationId xmlns:p14="http://schemas.microsoft.com/office/powerpoint/2010/main" val="344691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is one of the areas where we consult with Institutes and Centers.  As a federal agency, we have an obligation to provide language access to people in the American public who are limited English proficient.  We have to do this so that they can gain access to our programs and activities. You may be saying, “well, what’s an example of that?” So if you went through the visitor’s center today, probably all of you did as you don’t have your IDs yet, as you go through the visitor’s center, sometimes we have patients who are coming to the clinical center to receive treatment and we recruit people from all over the world to participate in our clinical trials.  So it may be that we have a patient coming through our visitor’s center who doesn’t speak English as their first language.  Well how are they going to navigate through our security process if they don’t speak English.  So we need to be sure that we have translators and interpreters available because they are members of the public and they need to be access our activities and programs here on campus. We have contracts in place to allow for that kind of translation.  That’s just one example of how we try to allow the public to gain access to the NIH in a way that is easy and seamless to them. And it’s part of our civil rights’ responsibilities as a federal agency. Mention the 5 languages we have a responsibility to provide: Spanish, Mandarin, Vietnamese, Korean, and Tagalog, the language of the Philippines. We do this by phone, by Skype/video conferencing, in person</a:t>
            </a: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10</a:t>
            </a:fld>
            <a:endParaRPr lang="en-US"/>
          </a:p>
        </p:txBody>
      </p:sp>
    </p:spTree>
    <p:extLst>
      <p:ext uri="{BB962C8B-B14F-4D97-AF65-F5344CB8AC3E}">
        <p14:creationId xmlns:p14="http://schemas.microsoft.com/office/powerpoint/2010/main" val="58459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rgbClr val="000000"/>
                </a:solidFill>
                <a:effectLst/>
                <a:latin typeface="Avenir Roman" charset="0"/>
                <a:ea typeface="MS PGothic" pitchFamily="34" charset="-128"/>
                <a:cs typeface="Avenir Roman" charset="0"/>
                <a:sym typeface="Avenir Roman"/>
              </a:rPr>
              <a:t>The NIH RA Process</a:t>
            </a:r>
            <a:endParaRPr lang="en-US" sz="1200" kern="1200" dirty="0">
              <a:solidFill>
                <a:srgbClr val="000000"/>
              </a:solidFill>
              <a:effectLst/>
              <a:latin typeface="Avenir Roman" charset="0"/>
              <a:ea typeface="MS PGothic" pitchFamily="34" charset="-128"/>
              <a:cs typeface="Avenir Roman" charset="0"/>
              <a:sym typeface="Avenir Roman"/>
            </a:endParaRPr>
          </a:p>
          <a:p>
            <a:r>
              <a:rPr lang="en-US" sz="1200" kern="1200" dirty="0">
                <a:solidFill>
                  <a:srgbClr val="000000"/>
                </a:solidFill>
                <a:effectLst/>
                <a:latin typeface="Avenir Roman" charset="0"/>
                <a:ea typeface="MS PGothic" pitchFamily="34" charset="-128"/>
                <a:cs typeface="Avenir Roman" charset="0"/>
                <a:sym typeface="Avenir Roman"/>
              </a:rPr>
              <a:t>Reasonable accommodation (RA) requests are processed in three phases: Request, Decision, and Provision.  As a rule, requests need to be processed as expeditiously as possible. The following timeframes have been established for timely processing, absent reasonable delay, which allow a maximum of 45 business days to process a request and provide any approved accommodation. </a:t>
            </a:r>
          </a:p>
          <a:p>
            <a:pPr lvl="0"/>
            <a:endParaRPr lang="en-US" sz="1200" kern="1200" dirty="0">
              <a:solidFill>
                <a:srgbClr val="000000"/>
              </a:solidFill>
              <a:effectLst/>
              <a:latin typeface="Avenir Roman" charset="0"/>
              <a:ea typeface="MS PGothic" pitchFamily="34" charset="-128"/>
              <a:cs typeface="Avenir Roman" charset="0"/>
              <a:sym typeface="Avenir Roman"/>
            </a:endParaRPr>
          </a:p>
          <a:p>
            <a:r>
              <a:rPr lang="en-US" sz="1200" b="1" kern="1200" dirty="0">
                <a:solidFill>
                  <a:srgbClr val="000000"/>
                </a:solidFill>
                <a:effectLst/>
                <a:latin typeface="Avenir Roman" charset="0"/>
                <a:ea typeface="MS PGothic" pitchFamily="34" charset="-128"/>
                <a:cs typeface="Avenir Roman" charset="0"/>
                <a:sym typeface="Avenir Roman"/>
              </a:rPr>
              <a:t>Medical Documentation</a:t>
            </a:r>
            <a:endParaRPr lang="en-US" sz="1200" kern="1200" dirty="0">
              <a:solidFill>
                <a:srgbClr val="000000"/>
              </a:solidFill>
              <a:effectLst/>
              <a:latin typeface="Avenir Roman" charset="0"/>
              <a:ea typeface="MS PGothic" pitchFamily="34" charset="-128"/>
              <a:cs typeface="Avenir Roman" charset="0"/>
              <a:sym typeface="Avenir Roman"/>
            </a:endParaRPr>
          </a:p>
          <a:p>
            <a:r>
              <a:rPr lang="en-US" sz="1200" kern="1200" dirty="0">
                <a:solidFill>
                  <a:srgbClr val="000000"/>
                </a:solidFill>
                <a:effectLst/>
                <a:latin typeface="Avenir Roman" charset="0"/>
                <a:ea typeface="MS PGothic" pitchFamily="34" charset="-128"/>
                <a:cs typeface="Avenir Roman" charset="0"/>
                <a:sym typeface="Avenir Roman"/>
              </a:rPr>
              <a:t>Most requests for an RA will require the submission of medical documentation.  The medical documentation we will need from the employee must include the following information: </a:t>
            </a:r>
          </a:p>
          <a:p>
            <a:pPr lvl="0"/>
            <a:r>
              <a:rPr lang="en-US" sz="1200" kern="1200" dirty="0">
                <a:solidFill>
                  <a:srgbClr val="000000"/>
                </a:solidFill>
                <a:effectLst/>
                <a:latin typeface="Avenir Roman" charset="0"/>
                <a:ea typeface="MS PGothic" pitchFamily="34" charset="-128"/>
                <a:cs typeface="Avenir Roman" charset="0"/>
                <a:sym typeface="Avenir Roman"/>
              </a:rPr>
              <a:t>Description of the nature, severity, and duration of their impairment,</a:t>
            </a:r>
          </a:p>
          <a:p>
            <a:pPr lvl="0"/>
            <a:r>
              <a:rPr lang="en-US" sz="1200" kern="1200" dirty="0">
                <a:solidFill>
                  <a:srgbClr val="000000"/>
                </a:solidFill>
                <a:effectLst/>
                <a:latin typeface="Avenir Roman" charset="0"/>
                <a:ea typeface="MS PGothic" pitchFamily="34" charset="-128"/>
                <a:cs typeface="Avenir Roman" charset="0"/>
                <a:sym typeface="Avenir Roman"/>
              </a:rPr>
              <a:t>The activity or activities that the impairment limits, </a:t>
            </a:r>
          </a:p>
          <a:p>
            <a:pPr lvl="0"/>
            <a:r>
              <a:rPr lang="en-US" sz="1200" kern="1200" dirty="0">
                <a:solidFill>
                  <a:srgbClr val="000000"/>
                </a:solidFill>
                <a:effectLst/>
                <a:latin typeface="Avenir Roman" charset="0"/>
                <a:ea typeface="MS PGothic" pitchFamily="34" charset="-128"/>
                <a:cs typeface="Avenir Roman" charset="0"/>
                <a:sym typeface="Avenir Roman"/>
              </a:rPr>
              <a:t>The extent to which the impairment limits the employee’s ability to perform said activity or activities; and, </a:t>
            </a:r>
          </a:p>
          <a:p>
            <a:pPr lvl="0"/>
            <a:r>
              <a:rPr lang="en-US" sz="1200" kern="1200" dirty="0">
                <a:solidFill>
                  <a:srgbClr val="000000"/>
                </a:solidFill>
                <a:effectLst/>
                <a:latin typeface="Avenir Roman" charset="0"/>
                <a:ea typeface="MS PGothic" pitchFamily="34" charset="-128"/>
                <a:cs typeface="Avenir Roman" charset="0"/>
                <a:sym typeface="Avenir Roman"/>
              </a:rPr>
              <a:t>Why the requested reasonable accommodation is needed.  </a:t>
            </a:r>
          </a:p>
          <a:p>
            <a:r>
              <a:rPr lang="en-US" sz="1200" kern="1200" dirty="0">
                <a:solidFill>
                  <a:srgbClr val="000000"/>
                </a:solidFill>
                <a:effectLst/>
                <a:latin typeface="Avenir Roman" charset="0"/>
                <a:ea typeface="MS PGothic" pitchFamily="34" charset="-128"/>
                <a:cs typeface="Avenir Roman" charset="0"/>
                <a:sym typeface="Avenir Roman"/>
              </a:rPr>
              <a:t> </a:t>
            </a:r>
          </a:p>
          <a:p>
            <a:r>
              <a:rPr lang="en-US" sz="1200" b="1" u="sng" kern="1200" dirty="0">
                <a:solidFill>
                  <a:srgbClr val="000000"/>
                </a:solidFill>
                <a:effectLst/>
                <a:latin typeface="Avenir Roman" charset="0"/>
                <a:ea typeface="MS PGothic" pitchFamily="34" charset="-128"/>
                <a:cs typeface="Avenir Roman" charset="0"/>
                <a:sym typeface="Avenir Roman"/>
              </a:rPr>
              <a:t>Medical Review</a:t>
            </a:r>
            <a:endParaRPr lang="en-US" sz="1200" kern="1200" dirty="0">
              <a:solidFill>
                <a:srgbClr val="000000"/>
              </a:solidFill>
              <a:effectLst/>
              <a:latin typeface="Avenir Roman" charset="0"/>
              <a:ea typeface="MS PGothic" pitchFamily="34" charset="-128"/>
              <a:cs typeface="Avenir Roman" charset="0"/>
              <a:sym typeface="Avenir Roman"/>
            </a:endParaRPr>
          </a:p>
          <a:p>
            <a:r>
              <a:rPr lang="en-US" sz="1200" kern="1200" dirty="0">
                <a:solidFill>
                  <a:srgbClr val="000000"/>
                </a:solidFill>
                <a:effectLst/>
                <a:latin typeface="Avenir Roman" charset="0"/>
                <a:ea typeface="MS PGothic" pitchFamily="34" charset="-128"/>
                <a:cs typeface="Avenir Roman" charset="0"/>
                <a:sym typeface="Avenir Roman"/>
              </a:rPr>
              <a:t>To verify and fully understand your employees’ medical condition, and the resulting limitations, the NIH ACs work with the office of medical services (OMS), the NIH agency medical reviewing authority.  If an AC needs to request the assistance of OMS, the employee will request the employee complete a </a:t>
            </a:r>
            <a:r>
              <a:rPr lang="en-US" sz="1200" u="sng" kern="1200" dirty="0">
                <a:solidFill>
                  <a:srgbClr val="000000"/>
                </a:solidFill>
                <a:effectLst/>
                <a:latin typeface="Avenir Roman" charset="0"/>
                <a:ea typeface="MS PGothic" pitchFamily="34" charset="-128"/>
                <a:cs typeface="Avenir Roman" charset="0"/>
                <a:sym typeface="Avenir Roman"/>
              </a:rPr>
              <a:t>Medical Authorization for Disclosure Form</a:t>
            </a:r>
            <a:r>
              <a:rPr lang="en-US" sz="1200" kern="1200" dirty="0">
                <a:solidFill>
                  <a:srgbClr val="000000"/>
                </a:solidFill>
                <a:effectLst/>
                <a:latin typeface="Avenir Roman" charset="0"/>
                <a:ea typeface="MS PGothic" pitchFamily="34" charset="-128"/>
                <a:cs typeface="Avenir Roman" charset="0"/>
                <a:sym typeface="Avenir Roman"/>
              </a:rPr>
              <a:t>.  This form gives OMS permission to speak to their medical provider regarding their medical condition and the resulting limitations.</a:t>
            </a:r>
          </a:p>
          <a:p>
            <a:endParaRPr lang="en-US" sz="1200" b="1" kern="1200" dirty="0">
              <a:solidFill>
                <a:srgbClr val="000000"/>
              </a:solidFill>
              <a:effectLst/>
              <a:latin typeface="Avenir Roman" charset="0"/>
              <a:ea typeface="MS PGothic" pitchFamily="34" charset="-128"/>
              <a:cs typeface="Avenir Roman" charset="0"/>
              <a:sym typeface="Avenir Roman"/>
            </a:endParaRPr>
          </a:p>
          <a:p>
            <a:r>
              <a:rPr lang="en-US" sz="1200" b="1" kern="1200" dirty="0">
                <a:solidFill>
                  <a:srgbClr val="000000"/>
                </a:solidFill>
                <a:effectLst/>
                <a:latin typeface="Avenir Roman" charset="0"/>
                <a:ea typeface="MS PGothic" pitchFamily="34" charset="-128"/>
                <a:cs typeface="Avenir Roman" charset="0"/>
                <a:sym typeface="Avenir Roman"/>
              </a:rPr>
              <a:t>Summary</a:t>
            </a:r>
            <a:endParaRPr lang="en-US" sz="1200" kern="1200" dirty="0">
              <a:solidFill>
                <a:srgbClr val="000000"/>
              </a:solidFill>
              <a:effectLst/>
              <a:latin typeface="Avenir Roman" charset="0"/>
              <a:ea typeface="MS PGothic" pitchFamily="34" charset="-128"/>
              <a:cs typeface="Avenir Roman" charset="0"/>
              <a:sym typeface="Avenir Roman"/>
            </a:endParaRPr>
          </a:p>
          <a:p>
            <a:r>
              <a:rPr lang="en-US" sz="1200" kern="1200" dirty="0">
                <a:solidFill>
                  <a:srgbClr val="000000"/>
                </a:solidFill>
                <a:effectLst/>
                <a:latin typeface="Avenir Roman" charset="0"/>
                <a:ea typeface="MS PGothic" pitchFamily="34" charset="-128"/>
                <a:cs typeface="Avenir Roman" charset="0"/>
                <a:sym typeface="Avenir Roman"/>
              </a:rPr>
              <a:t>Requesting a reasonable accommodation is the right of every employee under the Rehab Act.   Any medical information that is shared with the accessibility consultant or manager, including the fact that there is even a medical condition, must be kept confidential and separate from the employees Official Personnel File.  All records are to be maintained in accordance with the Privacy Act and the requirements of 29 C.F.R. § 1611. </a:t>
            </a:r>
          </a:p>
          <a:p>
            <a:r>
              <a:rPr lang="en-US" sz="1200" kern="1200" dirty="0">
                <a:solidFill>
                  <a:srgbClr val="000000"/>
                </a:solidFill>
                <a:effectLst/>
                <a:latin typeface="Avenir Roman" charset="0"/>
                <a:ea typeface="MS PGothic" pitchFamily="34" charset="-128"/>
                <a:cs typeface="Avenir Roman" charset="0"/>
                <a:sym typeface="Avenir Roman"/>
              </a:rPr>
              <a:t>If you have any concerns or questions regarding the RA process, please contact an EDI AC to discuss your employee’s RA request.  An AC can be reached via email at </a:t>
            </a:r>
            <a:r>
              <a:rPr lang="en-US" sz="1200" u="sng" kern="1200" dirty="0">
                <a:solidFill>
                  <a:srgbClr val="000000"/>
                </a:solidFill>
                <a:effectLst/>
                <a:latin typeface="Avenir Roman" charset="0"/>
                <a:ea typeface="MS PGothic" pitchFamily="34" charset="-128"/>
                <a:cs typeface="Avenir Roman" charset="0"/>
                <a:sym typeface="Avenir Roman"/>
                <a:hlinkClick r:id="rId3"/>
              </a:rPr>
              <a:t>edi.ra@mail.nih.gov</a:t>
            </a:r>
            <a:r>
              <a:rPr lang="en-US" sz="1200" kern="1200" dirty="0">
                <a:solidFill>
                  <a:srgbClr val="000000"/>
                </a:solidFill>
                <a:effectLst/>
                <a:latin typeface="Avenir Roman" charset="0"/>
                <a:ea typeface="MS PGothic" pitchFamily="34" charset="-128"/>
                <a:cs typeface="Avenir Roman" charset="0"/>
                <a:sym typeface="Avenir Roman"/>
              </a:rPr>
              <a:t> or by phone at 301-496-6301.  We look forward to assisting you and your employee through this process.</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11</a:t>
            </a:fld>
            <a:endParaRPr lang="en-US"/>
          </a:p>
        </p:txBody>
      </p:sp>
    </p:spTree>
    <p:extLst>
      <p:ext uri="{BB962C8B-B14F-4D97-AF65-F5344CB8AC3E}">
        <p14:creationId xmlns:p14="http://schemas.microsoft.com/office/powerpoint/2010/main" val="665036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400"/>
            </a:pPr>
            <a:r>
              <a:rPr lang="en-US" sz="1200" dirty="0">
                <a:latin typeface="Arial" panose="020B0604020202020204" pitchFamily="34" charset="0"/>
                <a:cs typeface="Arial" panose="020B0604020202020204" pitchFamily="34" charset="0"/>
              </a:rPr>
              <a:t>We also have our People portfolio.  This is at the heart of our Diversity and Inclusion strategy.  We have a whole team of folks who are designed to work on diversity and inclusion.  And so we have several federally-mandated portfolios, and they’re listed here, Asian and Pacific Island, Black/African American, Hispanic/Latino, etc. And each of those portfolios are federally-mandated by Presidential Executive Order.  They span a variety of presidents who have been in the White House and when you go to any other federal agency, you’ll find these federal-mandated programs.  Actually there are really 6 federally-mandated programs but here at the NIH we think of the sexual and gender minority community is of such critical importance to our diversity fabric that we have made it sort of a federally-mandated program here at the National Institutes of Health. And what are their jobs?  In addition of creating a culture of inclusion and ensuring that people are aware of cultural competency issues for these populations, their job is to also help with the outreach, recruitment, retention, and advancement of these populations. So we work very closely with the Office of Human Resources to find sources of this talent like universities and colleges who have a high population of students who fall into these communities and populations; what type of outreach techniques we can use on social media; or what magazines, periodicals, or journals do these populations read so that we may advertise NIH positions.  And the goal is to diversify the applicant pool so that hiring managers have a rich pool of candidates to consider who are diverse.  And once these employees arrive to the NIH, a big part of these Special Emphasis Portfolios’ jobs is to ensure that we keep them here. To ensure that they feel a career here so that we have some longevity in the workforce so that we don’t just bring them on board and then they turn around and leave after they’re hired.</a:t>
            </a:r>
          </a:p>
          <a:p>
            <a:pPr>
              <a:defRPr sz="1400"/>
            </a:pPr>
            <a:endParaRPr lang="en-US" sz="1200" dirty="0">
              <a:latin typeface="Arial" panose="020B0604020202020204" pitchFamily="34" charset="0"/>
              <a:cs typeface="Arial" panose="020B0604020202020204" pitchFamily="34" charset="0"/>
            </a:endParaRPr>
          </a:p>
          <a:p>
            <a:pPr>
              <a:defRPr sz="1400"/>
            </a:pPr>
            <a:r>
              <a:rPr lang="en-US" sz="1200" dirty="0">
                <a:latin typeface="Arial" panose="020B0604020202020204" pitchFamily="34" charset="0"/>
                <a:cs typeface="Arial" panose="020B0604020202020204" pitchFamily="34" charset="0"/>
              </a:rPr>
              <a:t>They also work on commemoration making sure, for instance when it’s Women’s History Month, that we commemorate these groups.  We are now using our web space and social media platforms to advertise and to commemorate these groups during those particular months. But really, these strategists are focusing on improving conditions for these populations 365 days of the year, every day of the year, which really aligns nicely with our EDI 365.</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12</a:t>
            </a:fld>
            <a:endParaRPr lang="en-US"/>
          </a:p>
        </p:txBody>
      </p:sp>
    </p:spTree>
    <p:extLst>
      <p:ext uri="{BB962C8B-B14F-4D97-AF65-F5344CB8AC3E}">
        <p14:creationId xmlns:p14="http://schemas.microsoft.com/office/powerpoint/2010/main" val="29759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82" rtl="0" eaLnBrk="0" fontAlgn="base" latinLnBrk="0" hangingPunct="0">
              <a:lnSpc>
                <a:spcPct val="125000"/>
              </a:lnSpc>
              <a:spcBef>
                <a:spcPct val="0"/>
              </a:spcBef>
              <a:spcAft>
                <a:spcPct val="0"/>
              </a:spcAft>
              <a:buClrTx/>
              <a:buSzTx/>
              <a:buFontTx/>
              <a:buNone/>
              <a:tabLst/>
              <a:defRPr/>
            </a:pPr>
            <a:r>
              <a:rPr lang="en-US" sz="1200" dirty="0"/>
              <a:t>Our learning and education portfolio is one of the most critically important portfolios we have at EDI.  We take it seriously because knowledge is power and we need to make sure that managers and supervisors and also our employee workforce understand their rights and responsibilities when it comes to knowing about EEO, their civil rights, but also when it comes to issues and matters in the diversity and inclusion arena. And this presentation here is a part of our learning and education portfolio because each of you sitting here today are getting credit for some of the mandatory training requirements we have here at the NIH. And we’ll talk a little more about that later in the presentation. We do live, stand up delivery training, utilize online modules, we use our website to educate the NIH population in small ways, we use list serve messages, to educate the NIH workforce on all of these areas.</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13</a:t>
            </a:fld>
            <a:endParaRPr lang="en-US"/>
          </a:p>
        </p:txBody>
      </p:sp>
    </p:spTree>
    <p:extLst>
      <p:ext uri="{BB962C8B-B14F-4D97-AF65-F5344CB8AC3E}">
        <p14:creationId xmlns:p14="http://schemas.microsoft.com/office/powerpoint/2010/main" val="246898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400"/>
            </a:pPr>
            <a:r>
              <a:rPr lang="en-US" sz="1200" dirty="0"/>
              <a:t>This is probably what we are most known for within EDI and that is processing complaints of discrimination that employees may file against the Agency. And we really see this as an opportunity for the agency to examine and address workplace conflict at the very earliest stages in a career chain.  And so, invariably, conflict is going to happen in the workplace and so we encourage the use of alternative dispute resolution to resolve those issues.  And if they don’t get resolves, employees know that they have the right to come to our office to file an EEO complaint then we can formalize those efforts to try to seek a resolution and come to understanding in the workplace.</a:t>
            </a:r>
          </a:p>
          <a:p>
            <a:pPr>
              <a:defRPr sz="1400"/>
            </a:pPr>
            <a:endParaRPr lang="en-US" sz="1200" dirty="0"/>
          </a:p>
          <a:p>
            <a:pPr>
              <a:defRPr sz="1400"/>
            </a:pPr>
            <a:r>
              <a:rPr lang="en-US" sz="1200" dirty="0"/>
              <a:t>Our managers and supervisors understand the importance of this. So, for instance, in the alternative dispute resolution, which is a part of the complaint process, it is a requirement that our managers and supervisors attend to really try to seek a resolution with that employee and try to resolve the issue.  But these are federally-mandated programs and there are federal regulations that govern how we process these cases, the length of time that we have to process these cases, and we do that as a part of our EDI work portfolio.</a:t>
            </a: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14</a:t>
            </a:fld>
            <a:endParaRPr lang="en-US"/>
          </a:p>
        </p:txBody>
      </p:sp>
    </p:spTree>
    <p:extLst>
      <p:ext uri="{BB962C8B-B14F-4D97-AF65-F5344CB8AC3E}">
        <p14:creationId xmlns:p14="http://schemas.microsoft.com/office/powerpoint/2010/main" val="1613623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Again, just to refer you to the EEO and Diversity and Inclusion policy statement signed by Dr. Collins in your packet.  Each year the NIH director does reissue his commitment to diversity and inclusion and his commitment to civil rights and EEO.  When these come out each year, to the managers and supervisors in the room, I think this is a tremendous opportunity for you affirm your commitment to these principles by either talking about it with your team during your staff meetings or your branch meetings, or sending out an email to your team about your commitment.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have a zero tolerance zone here at the NIH where we prohibit discrimination on all these bases that are listed here and each one of us in this room bears the responsibility to ensure that NIH is a workplace that is free from discrimination and harassment. So if you observe anything that seems inappropriate or you have concerns about anything that is happening in your workplace, know that you can reach out to EDI for assistance and we can help look into it, do an inquiry, to determine if any next steps are required. But all of us have a responsibility in this arena…it’s not just EDI’s responsibility.</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15</a:t>
            </a:fld>
            <a:endParaRPr lang="en-US"/>
          </a:p>
        </p:txBody>
      </p:sp>
    </p:spTree>
    <p:extLst>
      <p:ext uri="{BB962C8B-B14F-4D97-AF65-F5344CB8AC3E}">
        <p14:creationId xmlns:p14="http://schemas.microsoft.com/office/powerpoint/2010/main" val="192116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There are two mandatory training requirements - </a:t>
            </a:r>
            <a:r>
              <a:rPr lang="en-US" altLang="en-US" sz="1200" dirty="0" err="1">
                <a:latin typeface="Arial" panose="020B0604020202020204" pitchFamily="34" charset="0"/>
                <a:cs typeface="Arial" panose="020B0604020202020204" pitchFamily="34" charset="0"/>
              </a:rPr>
              <a:t>aone</a:t>
            </a:r>
            <a:r>
              <a:rPr lang="en-US" altLang="en-US" sz="1200" dirty="0">
                <a:latin typeface="Arial" panose="020B0604020202020204" pitchFamily="34" charset="0"/>
                <a:cs typeface="Arial" panose="020B0604020202020204" pitchFamily="34" charset="0"/>
              </a:rPr>
              <a:t> is the Prevention of Sexual Harassment and the other is something called the No FEAR training</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The Notice of Federal Employee Antidiscrimination and Retaliation Act of 2002, or No FEAR, requires us to train you within 90 days of onboarding and every year thereafter on your rights and responsibilities as it relates to EEO and as it relates to Whistleblowing. </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Prevention of Sexual Harassment is also required within 90 days and every year thereafter.</a:t>
            </a:r>
          </a:p>
        </p:txBody>
      </p:sp>
      <p:sp>
        <p:nvSpPr>
          <p:cNvPr id="4" name="Slide Number Placeholder 3"/>
          <p:cNvSpPr>
            <a:spLocks noGrp="1"/>
          </p:cNvSpPr>
          <p:nvPr>
            <p:ph type="sldNum" sz="quarter" idx="5"/>
          </p:nvPr>
        </p:nvSpPr>
        <p:spPr/>
        <p:txBody>
          <a:bodyPr/>
          <a:lstStyle/>
          <a:p>
            <a:fld id="{1D2022FC-B54F-464F-9BAE-A149905AB413}" type="slidenum">
              <a:rPr lang="en-US" smtClean="0"/>
              <a:t>16</a:t>
            </a:fld>
            <a:endParaRPr lang="en-US"/>
          </a:p>
        </p:txBody>
      </p:sp>
    </p:spTree>
    <p:extLst>
      <p:ext uri="{BB962C8B-B14F-4D97-AF65-F5344CB8AC3E}">
        <p14:creationId xmlns:p14="http://schemas.microsoft.com/office/powerpoint/2010/main" val="389457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500" dirty="0">
                <a:solidFill>
                  <a:schemeClr val="tx1"/>
                </a:solidFill>
                <a:latin typeface="Arial" panose="020B0604020202020204" pitchFamily="34" charset="0"/>
                <a:cs typeface="Arial" panose="020B0604020202020204" pitchFamily="34" charset="0"/>
              </a:rPr>
              <a:t>The details of the No FEAR Act requirements are in the link.</a:t>
            </a:r>
          </a:p>
          <a:p>
            <a:endParaRPr lang="en-US" sz="1500" dirty="0">
              <a:solidFill>
                <a:schemeClr val="tx1"/>
              </a:solidFill>
              <a:latin typeface="Arial" panose="020B0604020202020204" pitchFamily="34" charset="0"/>
              <a:cs typeface="Arial" panose="020B0604020202020204" pitchFamily="34" charset="0"/>
            </a:endParaRPr>
          </a:p>
          <a:p>
            <a:pPr>
              <a:buFont typeface="Wingdings" pitchFamily="2" charset="2"/>
              <a:buChar char="§"/>
            </a:pPr>
            <a:r>
              <a:rPr lang="en-US" sz="1500" u="sng" dirty="0">
                <a:solidFill>
                  <a:schemeClr val="tx1"/>
                </a:solidFill>
                <a:latin typeface="Arial" panose="020B0604020202020204" pitchFamily="34" charset="0"/>
                <a:cs typeface="Arial" panose="020B0604020202020204" pitchFamily="34" charset="0"/>
              </a:rPr>
              <a:t>Training Requirement</a:t>
            </a:r>
            <a:r>
              <a:rPr lang="en-US" sz="1500" dirty="0">
                <a:solidFill>
                  <a:schemeClr val="tx1"/>
                </a:solidFill>
                <a:latin typeface="Arial" panose="020B0604020202020204" pitchFamily="34" charset="0"/>
                <a:cs typeface="Arial" panose="020B0604020202020204" pitchFamily="34" charset="0"/>
              </a:rPr>
              <a:t>:  We’ve already talked about this.  Within 90 days of onboarding and every year thereafter.</a:t>
            </a:r>
          </a:p>
          <a:p>
            <a:pPr>
              <a:buFont typeface="Wingdings" pitchFamily="2" charset="2"/>
              <a:buChar char="§"/>
            </a:pPr>
            <a:endParaRPr lang="en-US" sz="1500" dirty="0">
              <a:solidFill>
                <a:schemeClr val="tx1"/>
              </a:solidFill>
              <a:latin typeface="Arial" panose="020B0604020202020204" pitchFamily="34" charset="0"/>
              <a:cs typeface="Arial" panose="020B0604020202020204" pitchFamily="34" charset="0"/>
            </a:endParaRPr>
          </a:p>
          <a:p>
            <a:pPr defTabSz="483263">
              <a:buFont typeface="Wingdings" pitchFamily="2" charset="2"/>
              <a:buChar char="§"/>
              <a:defRPr/>
            </a:pPr>
            <a:r>
              <a:rPr lang="en-US" sz="1500" dirty="0">
                <a:solidFill>
                  <a:schemeClr val="tx1"/>
                </a:solidFill>
                <a:latin typeface="Arial" panose="020B0604020202020204" pitchFamily="34" charset="0"/>
                <a:cs typeface="Arial" panose="020B0604020202020204" pitchFamily="34" charset="0"/>
              </a:rPr>
              <a:t>Whistleblower Protection:  The Whistleblower Protection Act of 1989 (WPA) and Whistleblower Protection Enhancement Act of 2012 (WPEA) are intended to protect employees who risk job security for the public good by disclosing abuses by government personnel. </a:t>
            </a:r>
            <a:r>
              <a:rPr lang="en-US" altLang="en-US" sz="1500" dirty="0">
                <a:solidFill>
                  <a:schemeClr val="tx1"/>
                </a:solidFill>
                <a:latin typeface="Arial" panose="020B0604020202020204" pitchFamily="34" charset="0"/>
                <a:cs typeface="Arial" panose="020B0604020202020204" pitchFamily="34" charset="0"/>
              </a:rPr>
              <a:t>So any federal employee can file a whistleblower protection claim against any federal manager if they have witnessed waste, fraud, or abuse in the workplace. And those complaints are filed with the Office of Special Counsel. </a:t>
            </a:r>
            <a:r>
              <a:rPr lang="en-US" sz="1500" dirty="0">
                <a:solidFill>
                  <a:schemeClr val="tx1"/>
                </a:solidFill>
                <a:latin typeface="Arial" panose="020B0604020202020204" pitchFamily="34" charset="0"/>
                <a:cs typeface="Arial" panose="020B0604020202020204" pitchFamily="34" charset="0"/>
              </a:rPr>
              <a:t>Whistleblowing occurs if an employee, former employee,  or applicant discloses information that is reasonable believed to show :</a:t>
            </a:r>
          </a:p>
          <a:p>
            <a:pPr marL="507778" lvl="1" indent="0"/>
            <a:endParaRPr lang="en-US" sz="1500" dirty="0">
              <a:solidFill>
                <a:schemeClr val="tx1"/>
              </a:solidFill>
              <a:latin typeface="Arial" panose="020B0604020202020204" pitchFamily="34" charset="0"/>
              <a:cs typeface="Arial" panose="020B0604020202020204" pitchFamily="34" charset="0"/>
            </a:endParaRPr>
          </a:p>
          <a:p>
            <a:pPr lvl="1" algn="l"/>
            <a:r>
              <a:rPr lang="en-US" sz="1500" dirty="0">
                <a:solidFill>
                  <a:schemeClr val="tx1"/>
                </a:solidFill>
                <a:latin typeface="Arial" panose="020B0604020202020204" pitchFamily="34" charset="0"/>
                <a:cs typeface="Arial" panose="020B0604020202020204" pitchFamily="34" charset="0"/>
              </a:rPr>
              <a:t>A violation of law, rule or regulation.</a:t>
            </a:r>
          </a:p>
          <a:p>
            <a:pPr lvl="1" algn="l"/>
            <a:r>
              <a:rPr lang="en-US" sz="1500" dirty="0">
                <a:solidFill>
                  <a:schemeClr val="tx1"/>
                </a:solidFill>
                <a:latin typeface="Arial" panose="020B0604020202020204" pitchFamily="34" charset="0"/>
                <a:cs typeface="Arial" panose="020B0604020202020204" pitchFamily="34" charset="0"/>
              </a:rPr>
              <a:t>Gross mismanagement.</a:t>
            </a:r>
          </a:p>
          <a:p>
            <a:pPr lvl="1" algn="l"/>
            <a:r>
              <a:rPr lang="en-US" sz="1500" dirty="0">
                <a:solidFill>
                  <a:schemeClr val="tx1"/>
                </a:solidFill>
                <a:latin typeface="Arial" panose="020B0604020202020204" pitchFamily="34" charset="0"/>
                <a:cs typeface="Arial" panose="020B0604020202020204" pitchFamily="34" charset="0"/>
              </a:rPr>
              <a:t>Gross waste of funds.</a:t>
            </a:r>
          </a:p>
          <a:p>
            <a:pPr lvl="1" algn="l"/>
            <a:r>
              <a:rPr lang="en-US" sz="1500" dirty="0">
                <a:solidFill>
                  <a:schemeClr val="tx1"/>
                </a:solidFill>
                <a:latin typeface="Arial" panose="020B0604020202020204" pitchFamily="34" charset="0"/>
                <a:cs typeface="Arial" panose="020B0604020202020204" pitchFamily="34" charset="0"/>
              </a:rPr>
              <a:t>Abuse of authority</a:t>
            </a:r>
          </a:p>
          <a:p>
            <a:pPr lvl="1" algn="l"/>
            <a:r>
              <a:rPr lang="en-US" sz="1500" dirty="0">
                <a:solidFill>
                  <a:schemeClr val="tx1"/>
                </a:solidFill>
                <a:latin typeface="Arial" panose="020B0604020202020204" pitchFamily="34" charset="0"/>
                <a:cs typeface="Arial" panose="020B0604020202020204" pitchFamily="34" charset="0"/>
              </a:rPr>
              <a:t>A substantial and specific danger to public health and safety.  </a:t>
            </a:r>
          </a:p>
          <a:p>
            <a:pPr lvl="1" algn="l"/>
            <a:r>
              <a:rPr lang="en-US" sz="1500" dirty="0">
                <a:solidFill>
                  <a:schemeClr val="tx1"/>
                </a:solidFill>
                <a:latin typeface="Arial" panose="020B0604020202020204" pitchFamily="34" charset="0"/>
                <a:cs typeface="Arial" panose="020B0604020202020204" pitchFamily="34" charset="0"/>
              </a:rPr>
              <a:t>Censorship related to research, analysis, or technical information</a:t>
            </a:r>
          </a:p>
          <a:p>
            <a:pPr lvl="1" algn="l"/>
            <a:r>
              <a:rPr lang="en-US" sz="1500" dirty="0">
                <a:solidFill>
                  <a:schemeClr val="tx1"/>
                </a:solidFill>
                <a:latin typeface="Arial" panose="020B0604020202020204" pitchFamily="34" charset="0"/>
                <a:cs typeface="Arial" panose="020B0604020202020204" pitchFamily="34" charset="0"/>
              </a:rPr>
              <a:t>(scientific integrity)</a:t>
            </a:r>
          </a:p>
          <a:p>
            <a:pPr lvl="1" algn="l"/>
            <a:r>
              <a:rPr lang="en-US" sz="1500" dirty="0">
                <a:solidFill>
                  <a:schemeClr val="tx1"/>
                </a:solidFill>
                <a:latin typeface="Arial" panose="020B0604020202020204" pitchFamily="34" charset="0"/>
                <a:cs typeface="Arial" panose="020B0604020202020204" pitchFamily="34" charset="0"/>
              </a:rPr>
              <a:t>Any employee or applicant who believes he or she has been retaliated </a:t>
            </a:r>
          </a:p>
          <a:p>
            <a:pPr lvl="1" algn="l"/>
            <a:r>
              <a:rPr lang="en-US" sz="1500" dirty="0">
                <a:solidFill>
                  <a:schemeClr val="tx1"/>
                </a:solidFill>
                <a:latin typeface="Arial" panose="020B0604020202020204" pitchFamily="34" charset="0"/>
                <a:cs typeface="Arial" panose="020B0604020202020204" pitchFamily="34" charset="0"/>
              </a:rPr>
              <a:t>against because of protected whistle blowing may file a complaint with</a:t>
            </a:r>
          </a:p>
          <a:p>
            <a:pPr lvl="1" algn="l"/>
            <a:r>
              <a:rPr lang="en-US" sz="1500" dirty="0">
                <a:solidFill>
                  <a:schemeClr val="tx1"/>
                </a:solidFill>
                <a:latin typeface="Arial" panose="020B0604020202020204" pitchFamily="34" charset="0"/>
                <a:cs typeface="Arial" panose="020B0604020202020204" pitchFamily="34" charset="0"/>
              </a:rPr>
              <a:t>the Office of Special Counsel (OSC). </a:t>
            </a:r>
          </a:p>
          <a:p>
            <a:pPr lvl="1" algn="l"/>
            <a:endParaRPr lang="en-US" sz="1500" dirty="0">
              <a:solidFill>
                <a:schemeClr val="tx1"/>
              </a:solidFill>
              <a:latin typeface="Arial" panose="020B0604020202020204" pitchFamily="34" charset="0"/>
              <a:cs typeface="Arial" panose="020B0604020202020204" pitchFamily="34" charset="0"/>
            </a:endParaRPr>
          </a:p>
          <a:p>
            <a:pPr algn="ctr"/>
            <a:r>
              <a:rPr lang="en-US" sz="1500" dirty="0">
                <a:solidFill>
                  <a:schemeClr val="tx1"/>
                </a:solidFill>
                <a:latin typeface="Arial" panose="020B0604020202020204" pitchFamily="34" charset="0"/>
                <a:cs typeface="Arial" panose="020B0604020202020204" pitchFamily="34" charset="0"/>
                <a:hlinkClick r:id="rId3"/>
              </a:rPr>
              <a:t>http://www.osc.gov</a:t>
            </a:r>
            <a:r>
              <a:rPr lang="en-US" sz="1500" dirty="0">
                <a:solidFill>
                  <a:schemeClr val="tx1"/>
                </a:solidFill>
                <a:latin typeface="Arial" panose="020B0604020202020204" pitchFamily="34" charset="0"/>
                <a:cs typeface="Arial" panose="020B0604020202020204" pitchFamily="34" charset="0"/>
              </a:rPr>
              <a:t>   </a:t>
            </a:r>
          </a:p>
          <a:p>
            <a:endParaRPr lang="en-US" sz="1500" dirty="0">
              <a:solidFill>
                <a:schemeClr val="tx1"/>
              </a:solidFill>
              <a:latin typeface="Arial" panose="020B0604020202020204" pitchFamily="34" charset="0"/>
              <a:cs typeface="Arial" panose="020B0604020202020204" pitchFamily="34" charset="0"/>
            </a:endParaRPr>
          </a:p>
          <a:p>
            <a:pPr defTabSz="483263">
              <a:defRPr/>
            </a:pPr>
            <a:r>
              <a:rPr lang="en-US" sz="1500" u="sng" dirty="0">
                <a:solidFill>
                  <a:schemeClr val="tx1"/>
                </a:solidFill>
                <a:latin typeface="Arial" panose="020B0604020202020204" pitchFamily="34" charset="0"/>
                <a:cs typeface="Arial" panose="020B0604020202020204" pitchFamily="34" charset="0"/>
              </a:rPr>
              <a:t>Reimbursement Requirement</a:t>
            </a:r>
            <a:r>
              <a:rPr lang="en-US" sz="1500" dirty="0">
                <a:solidFill>
                  <a:schemeClr val="tx1"/>
                </a:solidFill>
                <a:latin typeface="Arial" panose="020B0604020202020204" pitchFamily="34" charset="0"/>
                <a:cs typeface="Arial" panose="020B0604020202020204" pitchFamily="34" charset="0"/>
              </a:rPr>
              <a:t>:  The No FEAR Act requires federal agency’s to reimburse if there is a finding of discrimination that is issued in a federal court.  It used to be that years ago if an employee filed an EEO complaint and there was a finding of discrimination and the Agency was required to pay a sum of money, the Department of Justice would pay that out of a judgment fund. And the money would just get paid by the Department of Justice and the federal agencies weren’t required to reimburse this fund.  Now, under the No FEAR Act, if there is such a finding and an agency does have to pay out a sum of money, we’re required as the National Institutes of Health to  reimburse that Judgment Fund.  It’s a way of holding agencies accountable to ensure that we do have a discrimination-free workforce and that there is some pain to that finding of discrimination.</a:t>
            </a:r>
          </a:p>
          <a:p>
            <a:endParaRPr lang="en-US" sz="1500" dirty="0">
              <a:solidFill>
                <a:schemeClr val="tx1"/>
              </a:solidFill>
              <a:latin typeface="Arial" panose="020B0604020202020204" pitchFamily="34" charset="0"/>
              <a:cs typeface="Arial" panose="020B0604020202020204" pitchFamily="34" charset="0"/>
            </a:endParaRPr>
          </a:p>
          <a:p>
            <a:pPr defTabSz="483263">
              <a:defRPr/>
            </a:pPr>
            <a:r>
              <a:rPr lang="en-US" sz="1500" u="sng" dirty="0">
                <a:solidFill>
                  <a:schemeClr val="tx1"/>
                </a:solidFill>
                <a:latin typeface="Arial" panose="020B0604020202020204" pitchFamily="34" charset="0"/>
                <a:cs typeface="Arial" panose="020B0604020202020204" pitchFamily="34" charset="0"/>
              </a:rPr>
              <a:t>Posting Requirement</a:t>
            </a:r>
            <a:r>
              <a:rPr lang="en-US" sz="1500" dirty="0">
                <a:solidFill>
                  <a:schemeClr val="tx1"/>
                </a:solidFill>
                <a:latin typeface="Arial" panose="020B0604020202020204" pitchFamily="34" charset="0"/>
                <a:cs typeface="Arial" panose="020B0604020202020204" pitchFamily="34" charset="0"/>
              </a:rPr>
              <a:t>:  Each Federal agency must EEO complaint data to its website.  So if you go to </a:t>
            </a:r>
            <a:r>
              <a:rPr lang="en-US" sz="1500" dirty="0" err="1">
                <a:solidFill>
                  <a:schemeClr val="tx1"/>
                </a:solidFill>
                <a:latin typeface="Arial" panose="020B0604020202020204" pitchFamily="34" charset="0"/>
                <a:cs typeface="Arial" panose="020B0604020202020204" pitchFamily="34" charset="0"/>
              </a:rPr>
              <a:t>nih.gov</a:t>
            </a:r>
            <a:r>
              <a:rPr lang="en-US" sz="1500" dirty="0">
                <a:solidFill>
                  <a:schemeClr val="tx1"/>
                </a:solidFill>
                <a:latin typeface="Arial" panose="020B0604020202020204" pitchFamily="34" charset="0"/>
                <a:cs typeface="Arial" panose="020B0604020202020204" pitchFamily="34" charset="0"/>
              </a:rPr>
              <a:t>, you’ll see a link that says No FEAR Act.  Click on that and it will provide you with all the information related to EEO complaints that are filed within that fiscal year and it’s posted by quarter.  And it lists the issues and the bases of the complaints as well as whether there were any findings of discrimination or how much was paid out in a settlement, etc. So I encourage you to go there and take a look at that link so that you can get more information about complaints that are filed here.</a:t>
            </a:r>
          </a:p>
          <a:p>
            <a:pPr defTabSz="483263">
              <a:defRPr/>
            </a:pPr>
            <a:endParaRPr lang="en-US" sz="1500" dirty="0">
              <a:solidFill>
                <a:schemeClr val="tx1"/>
              </a:solidFill>
              <a:latin typeface="Arial" panose="020B0604020202020204" pitchFamily="34" charset="0"/>
              <a:cs typeface="Arial" panose="020B0604020202020204" pitchFamily="34" charset="0"/>
            </a:endParaRPr>
          </a:p>
          <a:p>
            <a:pPr defTabSz="483263">
              <a:defRPr/>
            </a:pPr>
            <a:r>
              <a:rPr lang="en-US" sz="1500" dirty="0">
                <a:solidFill>
                  <a:schemeClr val="tx1"/>
                </a:solidFill>
                <a:latin typeface="Arial" panose="020B0604020202020204" pitchFamily="34" charset="0"/>
                <a:cs typeface="Arial" panose="020B0604020202020204" pitchFamily="34" charset="0"/>
              </a:rPr>
              <a:t>We must also submit an annual report to Congress, EEOC, Department of Justice, and OPM. </a:t>
            </a: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17</a:t>
            </a:fld>
            <a:endParaRPr lang="en-US"/>
          </a:p>
        </p:txBody>
      </p:sp>
    </p:spTree>
    <p:extLst>
      <p:ext uri="{BB962C8B-B14F-4D97-AF65-F5344CB8AC3E}">
        <p14:creationId xmlns:p14="http://schemas.microsoft.com/office/powerpoint/2010/main" val="3961390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This is the definition of unwelcome conduct that shows hostility or aversion towards another person because of a protected bases. And so I mentioned earlier that the EEO policy statement outlines several protected bases that we protect here at the NIH. And so if you feel that you are receiving hostility or aversion at work because of one of those protected bases, (for instance, so I’m female, I’m over the age of 40, and I feel that I am being harassed) then you can report that to my manager or supervisor or you can elect to file a complaint of discrimination with our office.</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Any action or actions that result in harassment or hostile work environment violates NIH policy and managers and supervisors can be subjected to disciplinary action.  The agency must take prompt, corrective action to make sure that that harassment or hostile work environment ceases and doesn’t repeat itself in the future.  And so this is really important if you witness behavior that is inappropriate in the workplace once you get to your job and you think it’s because of someone’s protected basis, you really should report it to somebody and report it swiftly. And then the Agency will promptly jump in and do an inquiry and take care of it.  But we need your help to make sure that this kind of harassing behavior or hostile work environment doesn’t exist here at the NIH.</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18</a:t>
            </a:fld>
            <a:endParaRPr lang="en-US"/>
          </a:p>
        </p:txBody>
      </p:sp>
    </p:spTree>
    <p:extLst>
      <p:ext uri="{BB962C8B-B14F-4D97-AF65-F5344CB8AC3E}">
        <p14:creationId xmlns:p14="http://schemas.microsoft.com/office/powerpoint/2010/main" val="74562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altLang="en-US" sz="1200" dirty="0">
                <a:latin typeface="Arial" panose="020B0604020202020204" pitchFamily="34" charset="0"/>
                <a:cs typeface="Arial" panose="020B0604020202020204" pitchFamily="34" charset="0"/>
              </a:rPr>
              <a:t>EEO Complaint Process handout is</a:t>
            </a:r>
            <a:r>
              <a:rPr lang="en-US" altLang="en-US" sz="1200" baseline="0" dirty="0">
                <a:latin typeface="Arial" panose="020B0604020202020204" pitchFamily="34" charset="0"/>
                <a:cs typeface="Arial" panose="020B0604020202020204" pitchFamily="34" charset="0"/>
              </a:rPr>
              <a:t> in the link</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The key thing here that you should know is that if you feel subjected to discrimination, you have 45 days to contact EDI to initiate the complaint of discrimination. It can be the date of the discriminatory act itself, or it can be the date of when you became aware of that discrimination might have been the reason for the management’s decision. But know that you have 45 days, that’s the number you need to keep in mind.  If you don’t remember anything else that I say in today’s presentation, this is probably the most important slide.  And we have our phone number listed there as well as contacts in our office.  If you are feeling subjected to discrimination, come on in and we’ll help you out with that.</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19</a:t>
            </a:fld>
            <a:endParaRPr lang="en-US"/>
          </a:p>
        </p:txBody>
      </p:sp>
    </p:spTree>
    <p:extLst>
      <p:ext uri="{BB962C8B-B14F-4D97-AF65-F5344CB8AC3E}">
        <p14:creationId xmlns:p14="http://schemas.microsoft.com/office/powerpoint/2010/main" val="102193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2</a:t>
            </a:fld>
            <a:endParaRPr lang="en-US"/>
          </a:p>
        </p:txBody>
      </p:sp>
    </p:spTree>
    <p:extLst>
      <p:ext uri="{BB962C8B-B14F-4D97-AF65-F5344CB8AC3E}">
        <p14:creationId xmlns:p14="http://schemas.microsoft.com/office/powerpoint/2010/main" val="165253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NIH CIVIL Program (</a:t>
            </a:r>
            <a:r>
              <a:rPr lang="en-US" dirty="0" err="1"/>
              <a:t>Youtube</a:t>
            </a:r>
            <a:r>
              <a:rPr lang="en-US" dirty="0"/>
              <a:t> video link)</a:t>
            </a:r>
            <a:endParaRPr lang="en-US" altLang="en-US" sz="12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20</a:t>
            </a:fld>
            <a:endParaRPr lang="en-US"/>
          </a:p>
        </p:txBody>
      </p:sp>
    </p:spTree>
    <p:extLst>
      <p:ext uri="{BB962C8B-B14F-4D97-AF65-F5344CB8AC3E}">
        <p14:creationId xmlns:p14="http://schemas.microsoft.com/office/powerpoint/2010/main" val="2706568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NIH CIVIL program contact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21</a:t>
            </a:fld>
            <a:endParaRPr lang="en-US"/>
          </a:p>
        </p:txBody>
      </p:sp>
    </p:spTree>
    <p:extLst>
      <p:ext uri="{BB962C8B-B14F-4D97-AF65-F5344CB8AC3E}">
        <p14:creationId xmlns:p14="http://schemas.microsoft.com/office/powerpoint/2010/main" val="48509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400"/>
            </a:pPr>
            <a:r>
              <a:rPr lang="en-US" sz="1200" dirty="0">
                <a:latin typeface="Arial" panose="020B0604020202020204" pitchFamily="34" charset="0"/>
                <a:cs typeface="Arial" panose="020B0604020202020204" pitchFamily="34" charset="0"/>
              </a:rPr>
              <a:t>So, just to transition a little bit to other parts of EDI’s portfolio, I want to talk to you a little bit about our workforce demographic and data analysis. So really the starting place for working on diversity and building strategy is to examine the workforce demographic data at the Agency. So we look at who’s on board, how they self-identify, and we stratify that by race, ethnicity, and sex. And that way we are able to look at the NIH workforce by occupation, by grade series, and we can see how these demographics are moving within the NIH organization. So are there particular points where a particular group doesn’t advance, for instance, for our API population if you look at this data it will show that beyond the GS-14 and 15 levels, they have a harder time surmounting those levels.  So the data is very instructive to help us build diversity strategy.  And we provide this data to the institutes and centers at second quarter and at fourth quarter so that the most senior leadership at the Agency understands the demographics of their particular work unit and then we work with them through our team of consultants that I mentioned earlier to help them customize strategies and interventions to help them correct some of the barriers that they see in the data.</a:t>
            </a:r>
          </a:p>
          <a:p>
            <a:pPr>
              <a:defRPr sz="1400"/>
            </a:pPr>
            <a:endParaRPr lang="en-US" sz="1200" dirty="0">
              <a:latin typeface="Arial" panose="020B0604020202020204" pitchFamily="34" charset="0"/>
              <a:cs typeface="Arial" panose="020B0604020202020204" pitchFamily="34" charset="0"/>
            </a:endParaRPr>
          </a:p>
          <a:p>
            <a:pPr>
              <a:defRPr sz="1400"/>
            </a:pPr>
            <a:r>
              <a:rPr lang="en-US" sz="1200" dirty="0">
                <a:latin typeface="Arial" panose="020B0604020202020204" pitchFamily="34" charset="0"/>
                <a:cs typeface="Arial" panose="020B0604020202020204" pitchFamily="34" charset="0"/>
              </a:rPr>
              <a:t>So our workforce demographic team works very close with institutes and centers and they’re a critical piece, and a starting place really, for all of our diversity work.</a:t>
            </a:r>
          </a:p>
          <a:p>
            <a:endParaRPr lang="en-US" sz="1100" dirty="0"/>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22</a:t>
            </a:fld>
            <a:endParaRPr lang="en-US"/>
          </a:p>
        </p:txBody>
      </p:sp>
    </p:spTree>
    <p:extLst>
      <p:ext uri="{BB962C8B-B14F-4D97-AF65-F5344CB8AC3E}">
        <p14:creationId xmlns:p14="http://schemas.microsoft.com/office/powerpoint/2010/main" val="693294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400"/>
            </a:pPr>
            <a:r>
              <a:rPr lang="en-US" sz="1200" dirty="0">
                <a:latin typeface="Arial" panose="020B0604020202020204" pitchFamily="34" charset="0"/>
                <a:cs typeface="Arial" panose="020B0604020202020204" pitchFamily="34" charset="0"/>
              </a:rPr>
              <a:t>I mentioned earlier is that at the heart of what we do it at NIH is that we establish policy. And so we are working on a variety of different policies that are EEO-related, diversity- and inclusion-related, and we’re working to build these policies with the Institutes and Centers, bringing them into the policy development very early.  And I suspect that over this next year we’ll probably have about four policies that we will issue through the manual chapter process which is the official policy portfolio of the Agency and those are: workplace harassment, we are working on a transgender policy, the way and methodology that we settle complaints of discrimination and cases that are filed because of certain personnel actions, and then the final policy is around data and the way that we give access to the institutes and centers around our workforce demographics data.</a:t>
            </a:r>
          </a:p>
          <a:p>
            <a:pPr>
              <a:defRPr sz="1400"/>
            </a:pPr>
            <a:endParaRPr lang="en-US" sz="1200" dirty="0">
              <a:latin typeface="Arial" panose="020B0604020202020204" pitchFamily="34" charset="0"/>
              <a:cs typeface="Arial" panose="020B0604020202020204" pitchFamily="34" charset="0"/>
            </a:endParaRPr>
          </a:p>
          <a:p>
            <a:pPr>
              <a:defRPr sz="1400"/>
            </a:pPr>
            <a:r>
              <a:rPr lang="en-US" sz="1200" dirty="0">
                <a:latin typeface="Arial" panose="020B0604020202020204" pitchFamily="34" charset="0"/>
                <a:cs typeface="Arial" panose="020B0604020202020204" pitchFamily="34" charset="0"/>
              </a:rPr>
              <a:t>And these are all built upon the legal foundations that are issued by the EEOC but also through case decisions.  Again, we are trying to harness the ideas and perspectives of those across the institutes and centers who have to live with these policies by bringing them into our policy development.</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23</a:t>
            </a:fld>
            <a:endParaRPr lang="en-US"/>
          </a:p>
        </p:txBody>
      </p:sp>
    </p:spTree>
    <p:extLst>
      <p:ext uri="{BB962C8B-B14F-4D97-AF65-F5344CB8AC3E}">
        <p14:creationId xmlns:p14="http://schemas.microsoft.com/office/powerpoint/2010/main" val="3981912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you are browsing our site, be sure to visit our latest launch: The EDI Blog! We usually advertise the latest post to the blog on the home page of the EDI website. But you can also navigate to the blog by selecting the PEOPLE tab at the top of the website and then clicking BLOG once you are on the PEOPLE page.</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24</a:t>
            </a:fld>
            <a:endParaRPr lang="en-US"/>
          </a:p>
        </p:txBody>
      </p:sp>
    </p:spTree>
    <p:extLst>
      <p:ext uri="{BB962C8B-B14F-4D97-AF65-F5344CB8AC3E}">
        <p14:creationId xmlns:p14="http://schemas.microsoft.com/office/powerpoint/2010/main" val="311189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400"/>
            </a:pPr>
            <a:r>
              <a:rPr lang="en-US" sz="1200" dirty="0">
                <a:latin typeface="Arial" panose="020B0604020202020204" pitchFamily="34" charset="0"/>
                <a:cs typeface="Arial" panose="020B0604020202020204" pitchFamily="34" charset="0"/>
              </a:rPr>
              <a:t>I hope you will reach out to us; all of our contact information is here.  We have two locations: one off-campus for those of you who are going to be working off-campus and also one centrally located here in Building 2.  We invite you to come to our space, interact with our team, and hopefully we can be of assistance to you in the future.  So, I wish you all the best with your long-term career here at the National Institutes of Health.  I’m so glad you chose to join the NIH team.</a:t>
            </a:r>
          </a:p>
          <a:p>
            <a:pPr>
              <a:defRPr sz="1400"/>
            </a:pPr>
            <a:endParaRPr lang="en-US" sz="1200" dirty="0">
              <a:latin typeface="Arial" panose="020B0604020202020204" pitchFamily="34" charset="0"/>
              <a:cs typeface="Arial" panose="020B0604020202020204" pitchFamily="34" charset="0"/>
            </a:endParaRPr>
          </a:p>
          <a:p>
            <a:pPr>
              <a:defRPr sz="1400"/>
            </a:pPr>
            <a:r>
              <a:rPr lang="en-US" sz="1200" dirty="0">
                <a:latin typeface="Arial" panose="020B0604020202020204" pitchFamily="34" charset="0"/>
                <a:cs typeface="Arial" panose="020B0604020202020204" pitchFamily="34" charset="0"/>
              </a:rPr>
              <a:t>Questions?</a:t>
            </a: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25</a:t>
            </a:fld>
            <a:endParaRPr lang="en-US"/>
          </a:p>
        </p:txBody>
      </p:sp>
    </p:spTree>
    <p:extLst>
      <p:ext uri="{BB962C8B-B14F-4D97-AF65-F5344CB8AC3E}">
        <p14:creationId xmlns:p14="http://schemas.microsoft.com/office/powerpoint/2010/main" val="6976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These are the current items in our portfolio of services.</a:t>
            </a: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3</a:t>
            </a:fld>
            <a:endParaRPr lang="en-US"/>
          </a:p>
        </p:txBody>
      </p:sp>
    </p:spTree>
    <p:extLst>
      <p:ext uri="{BB962C8B-B14F-4D97-AF65-F5344CB8AC3E}">
        <p14:creationId xmlns:p14="http://schemas.microsoft.com/office/powerpoint/2010/main" val="380268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2022FC-B54F-464F-9BAE-A149905AB413}" type="slidenum">
              <a:rPr lang="en-US" smtClean="0"/>
              <a:t>4</a:t>
            </a:fld>
            <a:endParaRPr lang="en-US"/>
          </a:p>
        </p:txBody>
      </p:sp>
    </p:spTree>
    <p:extLst>
      <p:ext uri="{BB962C8B-B14F-4D97-AF65-F5344CB8AC3E}">
        <p14:creationId xmlns:p14="http://schemas.microsoft.com/office/powerpoint/2010/main" val="427458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Through this mission and vision, we are creating an environment at the NIH where we allow people to bring their full selves to work, thus allowing us to have the diversity of thought needed to develop the cures we need, advancing health discovery.</a:t>
            </a: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5</a:t>
            </a:fld>
            <a:endParaRPr lang="en-US"/>
          </a:p>
        </p:txBody>
      </p:sp>
    </p:spTree>
    <p:extLst>
      <p:ext uri="{BB962C8B-B14F-4D97-AF65-F5344CB8AC3E}">
        <p14:creationId xmlns:p14="http://schemas.microsoft.com/office/powerpoint/2010/main" val="47885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Through this mission and vision, we are creating an environment at the NIH where we allow people to bring their full selves to work, thus allowing us to have the diversity of thought needed to develop the cures we need, advancing health discovery.</a:t>
            </a: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6</a:t>
            </a:fld>
            <a:endParaRPr lang="en-US"/>
          </a:p>
        </p:txBody>
      </p:sp>
    </p:spTree>
    <p:extLst>
      <p:ext uri="{BB962C8B-B14F-4D97-AF65-F5344CB8AC3E}">
        <p14:creationId xmlns:p14="http://schemas.microsoft.com/office/powerpoint/2010/main" val="53607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 few words from our EDI staff on what EDI 365 means to them.</a:t>
            </a:r>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7</a:t>
            </a:fld>
            <a:endParaRPr lang="en-US"/>
          </a:p>
        </p:txBody>
      </p:sp>
    </p:spTree>
    <p:extLst>
      <p:ext uri="{BB962C8B-B14F-4D97-AF65-F5344CB8AC3E}">
        <p14:creationId xmlns:p14="http://schemas.microsoft.com/office/powerpoint/2010/main" val="65955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400"/>
            </a:pPr>
            <a:r>
              <a:rPr lang="en-US" sz="1200" dirty="0">
                <a:latin typeface="Arial" panose="020B0604020202020204" pitchFamily="34" charset="0"/>
                <a:cs typeface="Arial" panose="020B0604020202020204" pitchFamily="34" charset="0"/>
              </a:rPr>
              <a:t>So that video captures nicely how we view our work within EDI and how we construe our work and all of it really at the end of the day comes together to support this idea of advancing diversity and inclusion at the NIH and making NIH the premier diversity and inclusion employer.</a:t>
            </a:r>
          </a:p>
          <a:p>
            <a:pPr>
              <a:defRPr sz="1400"/>
            </a:pPr>
            <a:endParaRPr lang="en-US" sz="1200" dirty="0">
              <a:latin typeface="Arial" panose="020B0604020202020204" pitchFamily="34" charset="0"/>
              <a:cs typeface="Arial" panose="020B0604020202020204" pitchFamily="34" charset="0"/>
            </a:endParaRPr>
          </a:p>
          <a:p>
            <a:pPr>
              <a:defRPr sz="1400"/>
            </a:pPr>
            <a:r>
              <a:rPr lang="en-US" sz="1200" dirty="0">
                <a:latin typeface="Arial" panose="020B0604020202020204" pitchFamily="34" charset="0"/>
                <a:cs typeface="Arial" panose="020B0604020202020204" pitchFamily="34" charset="0"/>
              </a:rPr>
              <a:t>As we explore strategic diversity, there will invariably be conflict that arises, cultural issues that need to be understood, implicit biases that need to be explored.  We want you to know that within EDI, we have a team of consults to help you navigate all of this complexity.  We can help you (mention goals and services) indicate the toolkits are on our website tailored to managers and supervisors and employees.  If you are grappling with particular issues, we encourage you to go to the EDI website and pull up one of those toolkits to assist you.  They range from a number of topics: workplace harassment, reasonable accommodation, retaliation, there are a number of different toolkits and we encourage you to utilize them.</a:t>
            </a:r>
          </a:p>
          <a:p>
            <a:pPr>
              <a:defRPr sz="1400"/>
            </a:pPr>
            <a:endParaRPr lang="en-US" sz="1200" dirty="0">
              <a:latin typeface="Arial" panose="020B0604020202020204" pitchFamily="34" charset="0"/>
              <a:cs typeface="Arial" panose="020B0604020202020204" pitchFamily="34" charset="0"/>
            </a:endParaRPr>
          </a:p>
          <a:p>
            <a:pPr>
              <a:defRPr sz="1400"/>
            </a:pPr>
            <a:r>
              <a:rPr lang="en-US" sz="1200" dirty="0">
                <a:latin typeface="Arial" panose="020B0604020202020204" pitchFamily="34" charset="0"/>
                <a:cs typeface="Arial" panose="020B0604020202020204" pitchFamily="34" charset="0"/>
              </a:rPr>
              <a:t>We also have  a number of workshops and programs and those are posted on website.  You can find our training dates there under our Upcoming Training opportunities but oftentimes we will also utilize the NIH listserv or through channels through the Institutes and Centers. So I hope you’ll look out for those opportunities to continue to learn about this complex area of work.</a:t>
            </a:r>
          </a:p>
          <a:p>
            <a:pPr>
              <a:defRPr sz="1400"/>
            </a:pPr>
            <a:endParaRPr lang="en-US" sz="1200" dirty="0">
              <a:latin typeface="Arial" panose="020B0604020202020204" pitchFamily="34" charset="0"/>
              <a:cs typeface="Arial" panose="020B0604020202020204" pitchFamily="34" charset="0"/>
            </a:endParaRPr>
          </a:p>
          <a:p>
            <a:pPr>
              <a:defRPr sz="1400"/>
            </a:pPr>
            <a:r>
              <a:rPr lang="en-US" sz="1200" dirty="0">
                <a:latin typeface="Arial" panose="020B0604020202020204" pitchFamily="34" charset="0"/>
                <a:cs typeface="Arial" panose="020B0604020202020204" pitchFamily="34" charset="0"/>
              </a:rPr>
              <a:t>In addition, as I mentioned, we have a listing of all the institutes and centers’ points of contacts for EDI.  So if you pull out that list, and look for your particular institute or center, you’ll find a point of contact for formal complaints, for data analytics, for strategic diversity and inclusion, and there will also be an EDI manager there to assist you as well as a liaison.  So each of you can use that sheet to find out your different points of contact for your respective institutes and centers.</a:t>
            </a:r>
          </a:p>
          <a:p>
            <a:endParaRPr lang="en-US" dirty="0"/>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8</a:t>
            </a:fld>
            <a:endParaRPr lang="en-US"/>
          </a:p>
        </p:txBody>
      </p:sp>
    </p:spTree>
    <p:extLst>
      <p:ext uri="{BB962C8B-B14F-4D97-AF65-F5344CB8AC3E}">
        <p14:creationId xmlns:p14="http://schemas.microsoft.com/office/powerpoint/2010/main" val="78248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Arial" panose="020B0604020202020204" pitchFamily="34" charset="0"/>
                <a:cs typeface="Arial" panose="020B0604020202020204" pitchFamily="34" charset="0"/>
              </a:rPr>
              <a:t>What is “Dear Guidance?”</a:t>
            </a:r>
          </a:p>
          <a:p>
            <a:r>
              <a:rPr lang="en-US" altLang="en-US" sz="1200" dirty="0">
                <a:latin typeface="Arial" panose="020B0604020202020204" pitchFamily="34" charset="0"/>
                <a:cs typeface="Arial" panose="020B0604020202020204" pitchFamily="34" charset="0"/>
              </a:rPr>
              <a:t>Dear Guidance, much like “Dear Abby,” permits managers and employees to make anonymous online submissions regarding EEO questions or concerns.  If you prefer, you can leave your name.  Our EEO experts will respond within 48 hours and provide an answer in a way that you can understand. Another great feature of Dear Guidance is that you can look at it and see all the prior questions that have been asked and that will also help you navigate some of that complexity. And if you still don’t get the answer that you need, you can feel free to reach out to us directly.</a:t>
            </a:r>
            <a:endParaRPr lang="en-US" alt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2022FC-B54F-464F-9BAE-A149905AB413}" type="slidenum">
              <a:rPr lang="en-US" smtClean="0"/>
              <a:t>9</a:t>
            </a:fld>
            <a:endParaRPr lang="en-US"/>
          </a:p>
        </p:txBody>
      </p:sp>
    </p:spTree>
    <p:extLst>
      <p:ext uri="{BB962C8B-B14F-4D97-AF65-F5344CB8AC3E}">
        <p14:creationId xmlns:p14="http://schemas.microsoft.com/office/powerpoint/2010/main" val="312983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6195-EA1E-AD45-91A9-3A3C61194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43388F-705C-C941-8E3E-F012C197D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B95F7-214D-7841-8CE5-6F6A929F032E}"/>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5" name="Footer Placeholder 4">
            <a:extLst>
              <a:ext uri="{FF2B5EF4-FFF2-40B4-BE49-F238E27FC236}">
                <a16:creationId xmlns:a16="http://schemas.microsoft.com/office/drawing/2014/main" id="{3D3AF2B6-0347-1545-B475-C138C7506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3CD18-4547-BC44-8A98-2B5A2EC65EA8}"/>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35635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96E4-2E41-1747-A21E-AFD83A13FC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82D78-25C0-8F48-B2F1-AEC183585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720D3-1ED3-3441-B3F3-EC45BBDD83A2}"/>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5" name="Footer Placeholder 4">
            <a:extLst>
              <a:ext uri="{FF2B5EF4-FFF2-40B4-BE49-F238E27FC236}">
                <a16:creationId xmlns:a16="http://schemas.microsoft.com/office/drawing/2014/main" id="{50AEC815-D3A5-7849-87AC-337A47922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F9D4A-8D44-9144-83D4-8569115FF04C}"/>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261022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F2AB08-8293-5541-9609-D90935E9F3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AEA4A2-94C4-7945-8711-171AFD95CA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99073-22AE-654C-AA6E-3DF46AA160D4}"/>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5" name="Footer Placeholder 4">
            <a:extLst>
              <a:ext uri="{FF2B5EF4-FFF2-40B4-BE49-F238E27FC236}">
                <a16:creationId xmlns:a16="http://schemas.microsoft.com/office/drawing/2014/main" id="{6C41F767-C64C-5940-8076-91B5D40B4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55779-870C-D04E-A9EF-6CEDAA2F3C2C}"/>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388639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2C86-254D-CA4B-B959-A2A7B2B90B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F96C3-68F1-2446-9EEE-6545F3970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0FFFC-E78D-8145-87E5-23A03DD9040A}"/>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5" name="Footer Placeholder 4">
            <a:extLst>
              <a:ext uri="{FF2B5EF4-FFF2-40B4-BE49-F238E27FC236}">
                <a16:creationId xmlns:a16="http://schemas.microsoft.com/office/drawing/2014/main" id="{F366C5EC-C02B-F542-9FBF-D6698004E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64425-8CDE-F948-BB8B-A7CD3176EE12}"/>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51424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0272-62B4-084F-A4C2-4FEE4B3F38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946F4-CFA6-354C-BAB0-259D49820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993C9A-3EE7-174E-BCED-D2DE97A69945}"/>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5" name="Footer Placeholder 4">
            <a:extLst>
              <a:ext uri="{FF2B5EF4-FFF2-40B4-BE49-F238E27FC236}">
                <a16:creationId xmlns:a16="http://schemas.microsoft.com/office/drawing/2014/main" id="{98BDC46C-DE8D-D348-82F6-6F636B923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00DB5-22C8-8347-982A-E45FFDA624E1}"/>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74458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C320-FAF6-5D48-A7EC-60E42BBF0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857E3-2CA7-E94A-9BDC-CB7D910C8E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FDF3D2-5C71-BC40-9407-64AF847D8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5E9C4-6333-E146-9AA3-FDABC1041D74}"/>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6" name="Footer Placeholder 5">
            <a:extLst>
              <a:ext uri="{FF2B5EF4-FFF2-40B4-BE49-F238E27FC236}">
                <a16:creationId xmlns:a16="http://schemas.microsoft.com/office/drawing/2014/main" id="{162A7156-A065-D042-B400-5C0689BC12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DF37C-0954-E64F-93CB-0319092732B4}"/>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362743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553F-6EAD-1846-BABE-92A7584DB2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90948D-65C0-4640-9FC4-980A86277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11832C-A0F0-9549-9711-7CCE4795A4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B33B6-AE5A-9646-A082-6C9F7A0F58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EFB5E8-6141-EB46-ABF6-7D1FB5D1AA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FB9B13-2EBC-CF47-94FF-802A5FB4FF42}"/>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8" name="Footer Placeholder 7">
            <a:extLst>
              <a:ext uri="{FF2B5EF4-FFF2-40B4-BE49-F238E27FC236}">
                <a16:creationId xmlns:a16="http://schemas.microsoft.com/office/drawing/2014/main" id="{0505AB89-2DEA-FC4C-B497-C7725B23C5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C192E5-365C-7C40-98FE-95673B489588}"/>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160876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1AAE-28A2-9A47-BF8A-E43A754563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AA6282-4310-8D4C-9F1B-D378428BE8C3}"/>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4" name="Footer Placeholder 3">
            <a:extLst>
              <a:ext uri="{FF2B5EF4-FFF2-40B4-BE49-F238E27FC236}">
                <a16:creationId xmlns:a16="http://schemas.microsoft.com/office/drawing/2014/main" id="{F365575D-20E5-3E4D-8963-B1B449C22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056FBA-1345-8342-8AB5-28FB2376E910}"/>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52148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0DE62F-925E-D24C-9C96-B6DB4C95DE11}"/>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3" name="Footer Placeholder 2">
            <a:extLst>
              <a:ext uri="{FF2B5EF4-FFF2-40B4-BE49-F238E27FC236}">
                <a16:creationId xmlns:a16="http://schemas.microsoft.com/office/drawing/2014/main" id="{2666A215-0407-CF47-A023-14B1F47505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FA643B-99BA-FE41-8B01-B28CF4DC9BE1}"/>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116910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1198-E5F0-B64C-985B-A3786EA04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044D01-005F-3D46-A5CA-08203DC11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7BD72F-0EEB-6E46-A25E-E0B7F33C1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54D82-55C5-FF49-A61C-C34CB7F3F0D0}"/>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6" name="Footer Placeholder 5">
            <a:extLst>
              <a:ext uri="{FF2B5EF4-FFF2-40B4-BE49-F238E27FC236}">
                <a16:creationId xmlns:a16="http://schemas.microsoft.com/office/drawing/2014/main" id="{6685AB60-19C9-FC48-A2BA-27EECDAD9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243F0-08AF-3848-A189-F021D8578DAF}"/>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370645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45EE-3F6A-1F47-BAF9-F81F69E5F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E58A5-287E-E643-9DDC-141019171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13C90F-CE82-2447-AC83-03DB5B841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AD25A-19DA-9A4E-8032-88037A108B0F}"/>
              </a:ext>
            </a:extLst>
          </p:cNvPr>
          <p:cNvSpPr>
            <a:spLocks noGrp="1"/>
          </p:cNvSpPr>
          <p:nvPr>
            <p:ph type="dt" sz="half" idx="10"/>
          </p:nvPr>
        </p:nvSpPr>
        <p:spPr/>
        <p:txBody>
          <a:bodyPr/>
          <a:lstStyle/>
          <a:p>
            <a:fld id="{B1A6E04B-E7CF-FA4B-A7D9-36B1AB34715B}" type="datetimeFigureOut">
              <a:rPr lang="en-US" smtClean="0"/>
              <a:t>3/13/20</a:t>
            </a:fld>
            <a:endParaRPr lang="en-US"/>
          </a:p>
        </p:txBody>
      </p:sp>
      <p:sp>
        <p:nvSpPr>
          <p:cNvPr id="6" name="Footer Placeholder 5">
            <a:extLst>
              <a:ext uri="{FF2B5EF4-FFF2-40B4-BE49-F238E27FC236}">
                <a16:creationId xmlns:a16="http://schemas.microsoft.com/office/drawing/2014/main" id="{31A827A5-ACC4-5347-8701-FBFCD9B58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345959-5B40-6E45-85BC-5F69DDCAE05D}"/>
              </a:ext>
            </a:extLst>
          </p:cNvPr>
          <p:cNvSpPr>
            <a:spLocks noGrp="1"/>
          </p:cNvSpPr>
          <p:nvPr>
            <p:ph type="sldNum" sz="quarter" idx="12"/>
          </p:nvPr>
        </p:nvSpPr>
        <p:spPr/>
        <p:txBody>
          <a:bodyPr/>
          <a:lstStyle/>
          <a:p>
            <a:fld id="{BF0BFDAC-55AC-B948-9D7B-3A52BDBF772E}" type="slidenum">
              <a:rPr lang="en-US" smtClean="0"/>
              <a:t>‹#›</a:t>
            </a:fld>
            <a:endParaRPr lang="en-US"/>
          </a:p>
        </p:txBody>
      </p:sp>
    </p:spTree>
    <p:extLst>
      <p:ext uri="{BB962C8B-B14F-4D97-AF65-F5344CB8AC3E}">
        <p14:creationId xmlns:p14="http://schemas.microsoft.com/office/powerpoint/2010/main" val="40448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F868B-7C3B-E446-A5AB-FE72A50B6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E9BA1-B364-AE49-B594-4D463460E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939D5-3A53-1E4E-902E-99767DB3F9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6E04B-E7CF-FA4B-A7D9-36B1AB34715B}" type="datetimeFigureOut">
              <a:rPr lang="en-US" smtClean="0"/>
              <a:t>3/13/20</a:t>
            </a:fld>
            <a:endParaRPr lang="en-US"/>
          </a:p>
        </p:txBody>
      </p:sp>
      <p:sp>
        <p:nvSpPr>
          <p:cNvPr id="5" name="Footer Placeholder 4">
            <a:extLst>
              <a:ext uri="{FF2B5EF4-FFF2-40B4-BE49-F238E27FC236}">
                <a16:creationId xmlns:a16="http://schemas.microsoft.com/office/drawing/2014/main" id="{2A3C1BAD-D996-264E-B598-839AD310A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11F2FF-120E-D24E-AE1E-57B09349B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BFDAC-55AC-B948-9D7B-3A52BDBF772E}" type="slidenum">
              <a:rPr lang="en-US" smtClean="0"/>
              <a:t>‹#›</a:t>
            </a:fld>
            <a:endParaRPr lang="en-US"/>
          </a:p>
        </p:txBody>
      </p:sp>
    </p:spTree>
    <p:extLst>
      <p:ext uri="{BB962C8B-B14F-4D97-AF65-F5344CB8AC3E}">
        <p14:creationId xmlns:p14="http://schemas.microsoft.com/office/powerpoint/2010/main" val="1600325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edi.ra@nih.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qofxdeEcjg&amp;list=PLpqvIz-v880JlfjPCS4_2DLHmzd-p_1pV&amp;index=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MYCZNV9MTvk&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ivilworkplace.nih.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civilprogram@od.nih.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i.nih.gov/blo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edi.nih.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7rBpIFwxzY&amp;list=PLpqvIz-v880JlfjPCS4_2DLHmzd-p_1pV&amp;index=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di.nih.gov/guidanc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E68BD-4CA3-8241-9161-8E8BE7A005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6916510"/>
          </a:xfrm>
          <a:prstGeom prst="rect">
            <a:avLst/>
          </a:prstGeom>
        </p:spPr>
      </p:pic>
      <p:sp>
        <p:nvSpPr>
          <p:cNvPr id="3" name="Subtitle 2">
            <a:extLst>
              <a:ext uri="{FF2B5EF4-FFF2-40B4-BE49-F238E27FC236}">
                <a16:creationId xmlns:a16="http://schemas.microsoft.com/office/drawing/2014/main" id="{9E4447C1-76BE-EE4E-AE7A-2949E00A3977}"/>
              </a:ext>
            </a:extLst>
          </p:cNvPr>
          <p:cNvSpPr>
            <a:spLocks noGrp="1"/>
          </p:cNvSpPr>
          <p:nvPr>
            <p:ph type="subTitle" idx="1"/>
          </p:nvPr>
        </p:nvSpPr>
        <p:spPr>
          <a:xfrm>
            <a:off x="5194852" y="4304403"/>
            <a:ext cx="9144000" cy="1655762"/>
          </a:xfrm>
        </p:spPr>
        <p:txBody>
          <a:bodyPr/>
          <a:lstStyle/>
          <a:p>
            <a:r>
              <a:rPr lang="en-US" sz="2800" dirty="0">
                <a:latin typeface="Helvetica" pitchFamily="2" charset="0"/>
              </a:rPr>
              <a:t>Welcome to NIH!</a:t>
            </a:r>
          </a:p>
          <a:p>
            <a:r>
              <a:rPr lang="en-US" sz="1800" dirty="0">
                <a:latin typeface="Helvetica" pitchFamily="2" charset="0"/>
              </a:rPr>
              <a:t>(NEO Online version)</a:t>
            </a:r>
          </a:p>
          <a:p>
            <a:endParaRPr lang="en-US" b="1" dirty="0">
              <a:latin typeface="Helvetica" pitchFamily="2" charset="0"/>
            </a:endParaRPr>
          </a:p>
          <a:p>
            <a:endParaRPr lang="en-US" b="1" dirty="0">
              <a:latin typeface="Helvetica" pitchFamily="2" charset="0"/>
            </a:endParaRPr>
          </a:p>
        </p:txBody>
      </p:sp>
      <p:sp>
        <p:nvSpPr>
          <p:cNvPr id="2" name="Title 1">
            <a:extLst>
              <a:ext uri="{FF2B5EF4-FFF2-40B4-BE49-F238E27FC236}">
                <a16:creationId xmlns:a16="http://schemas.microsoft.com/office/drawing/2014/main" id="{4F7E22D7-BC02-704B-9101-D43FB50FF675}"/>
              </a:ext>
            </a:extLst>
          </p:cNvPr>
          <p:cNvSpPr>
            <a:spLocks noGrp="1"/>
          </p:cNvSpPr>
          <p:nvPr>
            <p:ph type="ctrTitle"/>
          </p:nvPr>
        </p:nvSpPr>
        <p:spPr>
          <a:xfrm>
            <a:off x="4040403" y="2235200"/>
            <a:ext cx="9144000" cy="2387600"/>
          </a:xfrm>
        </p:spPr>
        <p:txBody>
          <a:bodyPr>
            <a:normAutofit fontScale="90000"/>
          </a:bodyPr>
          <a:lstStyle/>
          <a:p>
            <a:r>
              <a:rPr lang="en-US" sz="5300" b="1" dirty="0">
                <a:solidFill>
                  <a:schemeClr val="accent2"/>
                </a:solidFill>
                <a:latin typeface="Helvetica" pitchFamily="2" charset="0"/>
              </a:rPr>
              <a:t>Office of Equity </a:t>
            </a:r>
            <a:br>
              <a:rPr lang="en-US" sz="5300" b="1" dirty="0">
                <a:solidFill>
                  <a:schemeClr val="accent2"/>
                </a:solidFill>
                <a:latin typeface="Helvetica" pitchFamily="2" charset="0"/>
              </a:rPr>
            </a:br>
            <a:r>
              <a:rPr lang="en-US" sz="5300" b="1" dirty="0">
                <a:solidFill>
                  <a:schemeClr val="accent2"/>
                </a:solidFill>
                <a:latin typeface="Helvetica" pitchFamily="2" charset="0"/>
              </a:rPr>
              <a:t>Diversity &amp; Inclusion</a:t>
            </a:r>
            <a:br>
              <a:rPr lang="en-US" sz="5300" b="1" dirty="0">
                <a:solidFill>
                  <a:schemeClr val="accent2"/>
                </a:solidFill>
                <a:latin typeface="Helvetica" pitchFamily="2" charset="0"/>
              </a:rPr>
            </a:br>
            <a:br>
              <a:rPr lang="en-US" sz="5300" b="1" dirty="0">
                <a:solidFill>
                  <a:schemeClr val="accent2"/>
                </a:solidFill>
                <a:latin typeface="Helvetica" pitchFamily="2" charset="0"/>
              </a:rPr>
            </a:br>
            <a:r>
              <a:rPr lang="en-US" sz="4400" dirty="0">
                <a:solidFill>
                  <a:schemeClr val="accent2"/>
                </a:solidFill>
                <a:latin typeface="Helvetica" pitchFamily="2" charset="0"/>
              </a:rPr>
              <a:t>New Employee Orientation</a:t>
            </a:r>
            <a:br>
              <a:rPr lang="en-US" sz="8000" b="1" dirty="0">
                <a:solidFill>
                  <a:schemeClr val="tx1"/>
                </a:solidFill>
                <a:latin typeface="Helvetica" pitchFamily="2" charset="0"/>
              </a:rPr>
            </a:br>
            <a:endParaRPr lang="en-US" b="1" dirty="0">
              <a:latin typeface="Helvetica" pitchFamily="2" charset="0"/>
            </a:endParaRPr>
          </a:p>
        </p:txBody>
      </p:sp>
    </p:spTree>
    <p:extLst>
      <p:ext uri="{BB962C8B-B14F-4D97-AF65-F5344CB8AC3E}">
        <p14:creationId xmlns:p14="http://schemas.microsoft.com/office/powerpoint/2010/main" val="401343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1"/>
          </a:solidFill>
        </p:spPr>
        <p:txBody>
          <a:bodyPr/>
          <a:lstStyle/>
          <a:p>
            <a:pPr algn="ctr"/>
            <a:r>
              <a:rPr lang="en-US" b="1" dirty="0">
                <a:solidFill>
                  <a:schemeClr val="bg1"/>
                </a:solidFill>
                <a:latin typeface="Helvetica" pitchFamily="2" charset="0"/>
              </a:rPr>
              <a:t>CONSULTING: Language Access</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p:txBody>
          <a:bodyPr>
            <a:normAutofit lnSpcReduction="10000"/>
          </a:bodyPr>
          <a:lstStyle/>
          <a:p>
            <a:pPr marL="0" indent="0">
              <a:buNone/>
            </a:pPr>
            <a:r>
              <a:rPr lang="en-US" sz="3200" dirty="0">
                <a:solidFill>
                  <a:schemeClr val="accent1"/>
                </a:solidFill>
                <a:latin typeface="Helvetica" pitchFamily="2" charset="0"/>
              </a:rPr>
              <a:t>Language Access Plan</a:t>
            </a:r>
          </a:p>
          <a:p>
            <a:pPr marL="0" indent="0">
              <a:buNone/>
            </a:pPr>
            <a:endParaRPr lang="en-US" sz="3200" dirty="0">
              <a:latin typeface="Helvetica" pitchFamily="2" charset="0"/>
            </a:endParaRPr>
          </a:p>
          <a:p>
            <a:pPr marL="1028582" lvl="1" indent="-571500"/>
            <a:r>
              <a:rPr lang="en-US" sz="2800" dirty="0">
                <a:latin typeface="Helvetica Light" panose="020B0403020202020204" pitchFamily="34" charset="0"/>
              </a:rPr>
              <a:t>Establishes a strategy for ensuring meaningful access by individuals who are limited English proficient to NIH-conduct programs and activities.</a:t>
            </a:r>
          </a:p>
          <a:p>
            <a:pPr marL="1028582" lvl="1" indent="-571500"/>
            <a:endParaRPr lang="en-US" sz="2800" dirty="0">
              <a:latin typeface="Helvetica Light" panose="020B0403020202020204" pitchFamily="34" charset="0"/>
            </a:endParaRPr>
          </a:p>
          <a:p>
            <a:pPr marL="1028582" lvl="1" indent="-571500"/>
            <a:r>
              <a:rPr lang="en-US" sz="2800" dirty="0">
                <a:latin typeface="Helvetica Light" panose="020B0403020202020204" pitchFamily="34" charset="0"/>
              </a:rPr>
              <a:t>Not aimed at NIH workforce 	</a:t>
            </a:r>
          </a:p>
          <a:p>
            <a:pPr marL="1028582" lvl="1" indent="-571500"/>
            <a:endParaRPr lang="en-US" sz="2800" dirty="0">
              <a:latin typeface="Helvetica Light" panose="020B0403020202020204" pitchFamily="34" charset="0"/>
            </a:endParaRPr>
          </a:p>
          <a:p>
            <a:pPr marL="1028582" lvl="1" indent="-571500"/>
            <a:r>
              <a:rPr lang="en-US" sz="2800" dirty="0">
                <a:latin typeface="Helvetica Light" panose="020B0403020202020204" pitchFamily="34" charset="0"/>
              </a:rPr>
              <a:t>Externally-focused public contacts and NIH program beneficiaries </a:t>
            </a:r>
          </a:p>
          <a:p>
            <a:endParaRPr lang="en-US" dirty="0">
              <a:latin typeface="Helvetica" pitchFamily="2" charset="0"/>
            </a:endParaRPr>
          </a:p>
        </p:txBody>
      </p:sp>
    </p:spTree>
    <p:extLst>
      <p:ext uri="{BB962C8B-B14F-4D97-AF65-F5344CB8AC3E}">
        <p14:creationId xmlns:p14="http://schemas.microsoft.com/office/powerpoint/2010/main" val="93601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1"/>
          </a:solidFill>
        </p:spPr>
        <p:txBody>
          <a:bodyPr/>
          <a:lstStyle/>
          <a:p>
            <a:pPr algn="ctr"/>
            <a:r>
              <a:rPr lang="en-US" b="1" dirty="0">
                <a:solidFill>
                  <a:schemeClr val="bg1"/>
                </a:solidFill>
                <a:latin typeface="Helvetica" pitchFamily="2" charset="0"/>
              </a:rPr>
              <a:t>CONSULTING: Reasonable Accommodation</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p:txBody>
          <a:bodyPr>
            <a:normAutofit fontScale="92500" lnSpcReduction="10000"/>
          </a:bodyPr>
          <a:lstStyle/>
          <a:p>
            <a:pPr marL="0" indent="0">
              <a:buNone/>
            </a:pPr>
            <a:r>
              <a:rPr lang="en-US" sz="3200" dirty="0">
                <a:solidFill>
                  <a:schemeClr val="accent1"/>
                </a:solidFill>
                <a:latin typeface="Helvetica Light" panose="020B0403020202020204" pitchFamily="34" charset="0"/>
              </a:rPr>
              <a:t>Reasonable Accommodation</a:t>
            </a:r>
          </a:p>
          <a:p>
            <a:pPr marL="0" indent="0">
              <a:buNone/>
            </a:pPr>
            <a:endParaRPr lang="en-US" sz="3200" dirty="0">
              <a:latin typeface="Helvetica Light" panose="020B0403020202020204" pitchFamily="34" charset="0"/>
            </a:endParaRPr>
          </a:p>
          <a:p>
            <a:pPr lvl="1"/>
            <a:r>
              <a:rPr lang="en-US" sz="3600" dirty="0">
                <a:latin typeface="Helvetica Light" panose="020B0403020202020204" pitchFamily="34" charset="0"/>
              </a:rPr>
              <a:t>A reasonable accommodation is a change or modification to the workplace or the way things are customarily done to assist a qualified individual with a disability.</a:t>
            </a:r>
          </a:p>
          <a:p>
            <a:endParaRPr lang="en-US" sz="3600" dirty="0">
              <a:latin typeface="Helvetica Light" panose="020B0403020202020204" pitchFamily="34" charset="0"/>
            </a:endParaRPr>
          </a:p>
          <a:p>
            <a:pPr marL="0" indent="0">
              <a:buNone/>
              <a:defRPr sz="4000">
                <a:solidFill>
                  <a:srgbClr val="8E8D8E"/>
                </a:solidFill>
                <a:uFill>
                  <a:solidFill>
                    <a:srgbClr val="000000"/>
                  </a:solidFill>
                </a:uFill>
                <a:latin typeface="+mj-lt"/>
                <a:ea typeface="+mj-ea"/>
                <a:cs typeface="+mj-cs"/>
                <a:sym typeface="Helvetica"/>
              </a:defRPr>
            </a:pPr>
            <a:r>
              <a:rPr lang="en-US" sz="3000" dirty="0">
                <a:solidFill>
                  <a:srgbClr val="8E8D8E"/>
                </a:solidFill>
                <a:uFill>
                  <a:solidFill>
                    <a:srgbClr val="000000"/>
                  </a:solidFill>
                </a:uFill>
                <a:latin typeface="Helvetica Light" panose="020B0403020202020204" pitchFamily="34" charset="0"/>
                <a:sym typeface="Helvetica"/>
              </a:rPr>
              <a:t>Please contact the  NIH Reasonable Accommodation Program at </a:t>
            </a:r>
            <a:r>
              <a:rPr lang="en-US" sz="3000" dirty="0">
                <a:solidFill>
                  <a:srgbClr val="8E8D8E"/>
                </a:solidFill>
                <a:uFill>
                  <a:solidFill>
                    <a:srgbClr val="000000"/>
                  </a:solidFill>
                </a:uFill>
                <a:latin typeface="Helvetica Light" panose="020B0403020202020204" pitchFamily="34" charset="0"/>
                <a:sym typeface="Helvetica"/>
                <a:hlinkClick r:id="rId3"/>
              </a:rPr>
              <a:t>edi.ra@nih.gov</a:t>
            </a:r>
            <a:r>
              <a:rPr lang="en-US" sz="3000" dirty="0">
                <a:solidFill>
                  <a:srgbClr val="8E8D8E"/>
                </a:solidFill>
                <a:uFill>
                  <a:solidFill>
                    <a:srgbClr val="000000"/>
                  </a:solidFill>
                </a:uFill>
                <a:latin typeface="Helvetica Light" panose="020B0403020202020204" pitchFamily="34" charset="0"/>
                <a:sym typeface="Helvetica"/>
              </a:rPr>
              <a:t> or call 301-496-6301</a:t>
            </a:r>
          </a:p>
          <a:p>
            <a:endParaRPr lang="en-US" dirty="0">
              <a:latin typeface="Helvetica Light" panose="020B0403020202020204" pitchFamily="34" charset="0"/>
            </a:endParaRPr>
          </a:p>
        </p:txBody>
      </p:sp>
    </p:spTree>
    <p:extLst>
      <p:ext uri="{BB962C8B-B14F-4D97-AF65-F5344CB8AC3E}">
        <p14:creationId xmlns:p14="http://schemas.microsoft.com/office/powerpoint/2010/main" val="35151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6"/>
          </a:solidFill>
        </p:spPr>
        <p:txBody>
          <a:bodyPr/>
          <a:lstStyle/>
          <a:p>
            <a:pPr algn="ctr"/>
            <a:r>
              <a:rPr lang="en-US" b="1" dirty="0">
                <a:solidFill>
                  <a:schemeClr val="bg1"/>
                </a:solidFill>
                <a:latin typeface="Helvetica" pitchFamily="2" charset="0"/>
              </a:rPr>
              <a:t>PEOPLE</a:t>
            </a:r>
          </a:p>
        </p:txBody>
      </p:sp>
      <p:sp>
        <p:nvSpPr>
          <p:cNvPr id="6" name="Content Placeholder 5">
            <a:extLst>
              <a:ext uri="{FF2B5EF4-FFF2-40B4-BE49-F238E27FC236}">
                <a16:creationId xmlns:a16="http://schemas.microsoft.com/office/drawing/2014/main" id="{3DEDE5B3-CF70-1A40-A4AA-4D278EA8AF8C}"/>
              </a:ext>
            </a:extLst>
          </p:cNvPr>
          <p:cNvSpPr>
            <a:spLocks noGrp="1"/>
          </p:cNvSpPr>
          <p:nvPr>
            <p:ph sz="half" idx="1"/>
          </p:nvPr>
        </p:nvSpPr>
        <p:spPr>
          <a:xfrm>
            <a:off x="838201" y="1964175"/>
            <a:ext cx="5181600" cy="4351338"/>
          </a:xfrm>
        </p:spPr>
        <p:txBody>
          <a:bodyPr>
            <a:normAutofit fontScale="62500" lnSpcReduction="20000"/>
          </a:bodyPr>
          <a:lstStyle/>
          <a:p>
            <a:pPr marL="0" indent="0">
              <a:buNone/>
            </a:pPr>
            <a:r>
              <a:rPr lang="en-US" b="1" dirty="0">
                <a:solidFill>
                  <a:schemeClr val="accent6"/>
                </a:solidFill>
                <a:latin typeface="Helvetica Light" panose="020B0403020202020204" pitchFamily="34" charset="0"/>
              </a:rPr>
              <a:t>Portfolios</a:t>
            </a:r>
          </a:p>
          <a:p>
            <a:pPr marL="285750" indent="-285750"/>
            <a:r>
              <a:rPr lang="en-US" dirty="0">
                <a:latin typeface="Helvetica Light" panose="020B0403020202020204" pitchFamily="34" charset="0"/>
              </a:rPr>
              <a:t>Asian American &amp; Pacific Islander</a:t>
            </a:r>
          </a:p>
          <a:p>
            <a:pPr marL="285750" indent="-285750"/>
            <a:r>
              <a:rPr lang="en-US" dirty="0">
                <a:latin typeface="Helvetica Light" panose="020B0403020202020204" pitchFamily="34" charset="0"/>
              </a:rPr>
              <a:t>Black/African American</a:t>
            </a:r>
          </a:p>
          <a:p>
            <a:pPr marL="285750" indent="-285750"/>
            <a:r>
              <a:rPr lang="en-US" dirty="0">
                <a:latin typeface="Helvetica Light" panose="020B0403020202020204" pitchFamily="34" charset="0"/>
              </a:rPr>
              <a:t>Hispanic/Latino</a:t>
            </a:r>
          </a:p>
          <a:p>
            <a:pPr marL="285750" indent="-285750"/>
            <a:r>
              <a:rPr lang="en-US" dirty="0">
                <a:latin typeface="Helvetica Light" panose="020B0403020202020204" pitchFamily="34" charset="0"/>
              </a:rPr>
              <a:t>People with Disabilities</a:t>
            </a:r>
          </a:p>
          <a:p>
            <a:pPr marL="285750" indent="-285750"/>
            <a:r>
              <a:rPr lang="en-US" dirty="0">
                <a:latin typeface="Helvetica Light" panose="020B0403020202020204" pitchFamily="34" charset="0"/>
              </a:rPr>
              <a:t>Women</a:t>
            </a:r>
          </a:p>
          <a:p>
            <a:pPr marL="285750" indent="-285750"/>
            <a:r>
              <a:rPr lang="en-US" dirty="0">
                <a:latin typeface="Helvetica Light" panose="020B0403020202020204" pitchFamily="34" charset="0"/>
              </a:rPr>
              <a:t>Sexual and Gender Minority (SGM)</a:t>
            </a:r>
          </a:p>
          <a:p>
            <a:pPr marL="285750" indent="-285750"/>
            <a:r>
              <a:rPr lang="en-US" dirty="0">
                <a:latin typeface="Helvetica Light" panose="020B0403020202020204" pitchFamily="34" charset="0"/>
              </a:rPr>
              <a:t>American Indian &amp; Alaska Native</a:t>
            </a:r>
          </a:p>
          <a:p>
            <a:endParaRPr lang="en-US" dirty="0">
              <a:latin typeface="Helvetica Light" panose="020B0403020202020204" pitchFamily="34" charset="0"/>
            </a:endParaRPr>
          </a:p>
          <a:p>
            <a:pPr marL="0" indent="0">
              <a:buNone/>
            </a:pPr>
            <a:r>
              <a:rPr lang="en-US" b="1" dirty="0">
                <a:solidFill>
                  <a:schemeClr val="accent6"/>
                </a:solidFill>
                <a:latin typeface="Helvetica Light" panose="020B0403020202020204" pitchFamily="34" charset="0"/>
              </a:rPr>
              <a:t>Purpose</a:t>
            </a:r>
          </a:p>
          <a:p>
            <a:pPr marL="342900" indent="-342900"/>
            <a:r>
              <a:rPr lang="en-US" dirty="0">
                <a:latin typeface="Helvetica Light" panose="020B0403020202020204" pitchFamily="34" charset="0"/>
              </a:rPr>
              <a:t>Place emphasis on positive, equitable, inclusive employment experiences</a:t>
            </a:r>
          </a:p>
          <a:p>
            <a:pPr marL="342900" indent="-342900"/>
            <a:r>
              <a:rPr lang="en-US" dirty="0">
                <a:latin typeface="Helvetica Light" panose="020B0403020202020204" pitchFamily="34" charset="0"/>
              </a:rPr>
              <a:t>Develop and implement strategies that improve </a:t>
            </a:r>
            <a:r>
              <a:rPr lang="en-US" dirty="0" err="1">
                <a:latin typeface="Helvetica Light" panose="020B0403020202020204" pitchFamily="34" charset="0"/>
              </a:rPr>
              <a:t>worklife</a:t>
            </a:r>
            <a:endParaRPr lang="en-US" dirty="0">
              <a:latin typeface="Helvetica Light" panose="020B0403020202020204" pitchFamily="34" charset="0"/>
            </a:endParaRPr>
          </a:p>
          <a:p>
            <a:endParaRPr lang="en-US" dirty="0">
              <a:latin typeface="Helvetica Light" panose="020B0403020202020204" pitchFamily="34" charset="0"/>
            </a:endParaRPr>
          </a:p>
        </p:txBody>
      </p:sp>
      <p:sp>
        <p:nvSpPr>
          <p:cNvPr id="7" name="Content Placeholder 6">
            <a:extLst>
              <a:ext uri="{FF2B5EF4-FFF2-40B4-BE49-F238E27FC236}">
                <a16:creationId xmlns:a16="http://schemas.microsoft.com/office/drawing/2014/main" id="{725CA467-1D84-2346-B343-9C91CCDBE834}"/>
              </a:ext>
            </a:extLst>
          </p:cNvPr>
          <p:cNvSpPr>
            <a:spLocks noGrp="1"/>
          </p:cNvSpPr>
          <p:nvPr>
            <p:ph sz="half" idx="2"/>
          </p:nvPr>
        </p:nvSpPr>
        <p:spPr>
          <a:xfrm>
            <a:off x="6172201" y="1964175"/>
            <a:ext cx="5181600" cy="4351338"/>
          </a:xfrm>
        </p:spPr>
        <p:txBody>
          <a:bodyPr>
            <a:normAutofit fontScale="62500" lnSpcReduction="20000"/>
          </a:bodyPr>
          <a:lstStyle/>
          <a:p>
            <a:pPr marL="0" indent="0">
              <a:buNone/>
            </a:pPr>
            <a:r>
              <a:rPr lang="en-US" b="1" dirty="0">
                <a:solidFill>
                  <a:schemeClr val="accent6"/>
                </a:solidFill>
                <a:latin typeface="Helvetica Light" panose="020B0403020202020204" pitchFamily="34" charset="0"/>
              </a:rPr>
              <a:t>Objective</a:t>
            </a:r>
          </a:p>
          <a:p>
            <a:pPr marL="342900" indent="-342900"/>
            <a:r>
              <a:rPr lang="en-US" dirty="0">
                <a:latin typeface="Helvetica Light" panose="020B0403020202020204" pitchFamily="34" charset="0"/>
              </a:rPr>
              <a:t>Identify barriers keeping targeted groups from achieving career goals</a:t>
            </a:r>
          </a:p>
          <a:p>
            <a:pPr marL="342900" indent="-342900"/>
            <a:r>
              <a:rPr lang="en-US" dirty="0">
                <a:latin typeface="Helvetica Light" panose="020B0403020202020204" pitchFamily="34" charset="0"/>
              </a:rPr>
              <a:t>Provide educational and cultural/sensitivity awareness</a:t>
            </a:r>
          </a:p>
          <a:p>
            <a:pPr marL="342900" indent="-342900"/>
            <a:r>
              <a:rPr lang="en-US" dirty="0">
                <a:latin typeface="Helvetica Light" panose="020B0403020202020204" pitchFamily="34" charset="0"/>
              </a:rPr>
              <a:t>Engage with various internal/external stakeholders</a:t>
            </a:r>
          </a:p>
          <a:p>
            <a:pPr marL="0" indent="0">
              <a:buNone/>
            </a:pPr>
            <a:endParaRPr lang="en-US" dirty="0">
              <a:latin typeface="Helvetica Light" panose="020B0403020202020204" pitchFamily="34" charset="0"/>
            </a:endParaRPr>
          </a:p>
          <a:p>
            <a:pPr marL="0" indent="0">
              <a:buNone/>
            </a:pPr>
            <a:r>
              <a:rPr lang="en-US" b="1" dirty="0">
                <a:solidFill>
                  <a:schemeClr val="accent6"/>
                </a:solidFill>
                <a:latin typeface="Helvetica Light" panose="020B0403020202020204" pitchFamily="34" charset="0"/>
              </a:rPr>
              <a:t>Policy, Regulation, and Law</a:t>
            </a:r>
          </a:p>
          <a:p>
            <a:pPr marL="342900" indent="-342900"/>
            <a:r>
              <a:rPr lang="en-US" dirty="0">
                <a:latin typeface="Helvetica Light" panose="020B0403020202020204" pitchFamily="34" charset="0"/>
              </a:rPr>
              <a:t>Presidential Executive Orders </a:t>
            </a:r>
          </a:p>
          <a:p>
            <a:pPr marL="342900" indent="-342900"/>
            <a:r>
              <a:rPr lang="en-US" dirty="0">
                <a:latin typeface="Helvetica Light" panose="020B0403020202020204" pitchFamily="34" charset="0"/>
              </a:rPr>
              <a:t>Federal Laws</a:t>
            </a:r>
          </a:p>
          <a:p>
            <a:pPr marL="342900" indent="-342900"/>
            <a:r>
              <a:rPr lang="en-US" dirty="0">
                <a:latin typeface="Helvetica Light" panose="020B0403020202020204" pitchFamily="34" charset="0"/>
              </a:rPr>
              <a:t>Regulations from OPM</a:t>
            </a:r>
          </a:p>
          <a:p>
            <a:pPr marL="342900" indent="-342900"/>
            <a:r>
              <a:rPr lang="en-US" dirty="0">
                <a:latin typeface="Helvetica Light" panose="020B0403020202020204" pitchFamily="34" charset="0"/>
              </a:rPr>
              <a:t>Regulations from EEOC</a:t>
            </a:r>
          </a:p>
          <a:p>
            <a:endParaRPr lang="en-US" dirty="0">
              <a:latin typeface="Helvetica Light" panose="020B0403020202020204" pitchFamily="34" charset="0"/>
            </a:endParaRPr>
          </a:p>
        </p:txBody>
      </p:sp>
    </p:spTree>
    <p:extLst>
      <p:ext uri="{BB962C8B-B14F-4D97-AF65-F5344CB8AC3E}">
        <p14:creationId xmlns:p14="http://schemas.microsoft.com/office/powerpoint/2010/main" val="12566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rgbClr val="FFC000"/>
          </a:solidFill>
        </p:spPr>
        <p:txBody>
          <a:bodyPr/>
          <a:lstStyle/>
          <a:p>
            <a:pPr algn="ctr"/>
            <a:r>
              <a:rPr lang="en-US" b="1" dirty="0">
                <a:solidFill>
                  <a:schemeClr val="bg1"/>
                </a:solidFill>
                <a:latin typeface="Helvetica" pitchFamily="2" charset="0"/>
              </a:rPr>
              <a:t>TRAINING</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838200" y="1950316"/>
            <a:ext cx="10515600" cy="4351338"/>
          </a:xfrm>
        </p:spPr>
        <p:txBody>
          <a:bodyPr>
            <a:normAutofit fontScale="77500" lnSpcReduction="20000"/>
          </a:bodyPr>
          <a:lstStyle/>
          <a:p>
            <a:pPr marL="0" indent="0">
              <a:buNone/>
            </a:pPr>
            <a:r>
              <a:rPr lang="en-US" b="1" dirty="0">
                <a:solidFill>
                  <a:srgbClr val="E0950E"/>
                </a:solidFill>
                <a:latin typeface="Helvetica Light" panose="020B0403020202020204" pitchFamily="34" charset="0"/>
              </a:rPr>
              <a:t>Offerings</a:t>
            </a:r>
          </a:p>
          <a:p>
            <a:pPr marL="742832" lvl="1" indent="-285750"/>
            <a:r>
              <a:rPr lang="en-US" sz="2800" dirty="0">
                <a:latin typeface="Helvetica Light" panose="020B0403020202020204" pitchFamily="34" charset="0"/>
              </a:rPr>
              <a:t>EEO Compliance as core competency</a:t>
            </a:r>
          </a:p>
          <a:p>
            <a:pPr marL="742832" lvl="1" indent="-285750"/>
            <a:r>
              <a:rPr lang="en-US" sz="2800" dirty="0">
                <a:latin typeface="Helvetica Light" panose="020B0403020202020204" pitchFamily="34" charset="0"/>
              </a:rPr>
              <a:t>Prevention of Workplace Harassment</a:t>
            </a:r>
          </a:p>
          <a:p>
            <a:pPr marL="742832" lvl="1" indent="-285750"/>
            <a:r>
              <a:rPr lang="en-US" sz="2800" dirty="0">
                <a:latin typeface="Helvetica Light" panose="020B0403020202020204" pitchFamily="34" charset="0"/>
              </a:rPr>
              <a:t>Reasonable Accommodation</a:t>
            </a:r>
          </a:p>
          <a:p>
            <a:pPr marL="742832" lvl="1" indent="-285750"/>
            <a:r>
              <a:rPr lang="en-US" sz="2800" dirty="0">
                <a:latin typeface="Helvetica Light" panose="020B0403020202020204" pitchFamily="34" charset="0"/>
              </a:rPr>
              <a:t>Building an Inclusive Environment</a:t>
            </a:r>
          </a:p>
          <a:p>
            <a:pPr marL="742832" lvl="1" indent="-285750"/>
            <a:r>
              <a:rPr lang="en-US" sz="2800" dirty="0">
                <a:latin typeface="Helvetica Light" panose="020B0403020202020204" pitchFamily="34" charset="0"/>
              </a:rPr>
              <a:t>Customized training</a:t>
            </a:r>
          </a:p>
          <a:p>
            <a:endParaRPr lang="en-US" dirty="0">
              <a:latin typeface="Helvetica Light" panose="020B0403020202020204" pitchFamily="34" charset="0"/>
            </a:endParaRPr>
          </a:p>
          <a:p>
            <a:pPr marL="0" indent="0">
              <a:buNone/>
            </a:pPr>
            <a:r>
              <a:rPr lang="en-US" b="1" dirty="0">
                <a:solidFill>
                  <a:srgbClr val="E0950E"/>
                </a:solidFill>
                <a:latin typeface="Helvetica Light" panose="020B0403020202020204" pitchFamily="34" charset="0"/>
              </a:rPr>
              <a:t>Ambition</a:t>
            </a:r>
          </a:p>
          <a:p>
            <a:pPr marL="742832" lvl="1" indent="-285750"/>
            <a:r>
              <a:rPr lang="en-US" sz="2800" dirty="0">
                <a:latin typeface="Helvetica Light" panose="020B0403020202020204" pitchFamily="34" charset="0"/>
              </a:rPr>
              <a:t>Enhance workplace awareness</a:t>
            </a:r>
          </a:p>
          <a:p>
            <a:pPr marL="742832" lvl="1" indent="-285750"/>
            <a:r>
              <a:rPr lang="en-US" sz="2800" dirty="0">
                <a:latin typeface="Helvetica Light" panose="020B0403020202020204" pitchFamily="34" charset="0"/>
              </a:rPr>
              <a:t>Increase familiarity of EEO programs</a:t>
            </a:r>
          </a:p>
          <a:p>
            <a:pPr marL="742832" lvl="1" indent="-285750"/>
            <a:r>
              <a:rPr lang="en-US" sz="2800" dirty="0">
                <a:latin typeface="Helvetica Light" panose="020B0403020202020204" pitchFamily="34" charset="0"/>
              </a:rPr>
              <a:t>Equip employees and managers with practical understanding</a:t>
            </a:r>
          </a:p>
          <a:p>
            <a:pPr marL="742832" lvl="1" indent="-285750"/>
            <a:r>
              <a:rPr lang="en-US" sz="2800" dirty="0">
                <a:latin typeface="Helvetica Light" panose="020B0403020202020204" pitchFamily="34" charset="0"/>
              </a:rPr>
              <a:t>Responsibilities</a:t>
            </a:r>
          </a:p>
          <a:p>
            <a:pPr marL="742832" lvl="1" indent="-285750"/>
            <a:r>
              <a:rPr lang="en-US" sz="2800" dirty="0">
                <a:latin typeface="Helvetica Light" panose="020B0403020202020204" pitchFamily="34" charset="0"/>
              </a:rPr>
              <a:t>Strategies to reduce workplace discrimination</a:t>
            </a:r>
          </a:p>
          <a:p>
            <a:pPr marL="742832" lvl="1" indent="-285750"/>
            <a:r>
              <a:rPr lang="en-US" sz="2800" dirty="0">
                <a:latin typeface="Helvetica Light" panose="020B0403020202020204" pitchFamily="34" charset="0"/>
              </a:rPr>
              <a:t>Applicable knowledge of EEO benefits</a:t>
            </a:r>
          </a:p>
          <a:p>
            <a:endParaRPr lang="en-US" dirty="0">
              <a:latin typeface="Helvetica Light" panose="020B0403020202020204" pitchFamily="34" charset="0"/>
            </a:endParaRPr>
          </a:p>
        </p:txBody>
      </p:sp>
    </p:spTree>
    <p:extLst>
      <p:ext uri="{BB962C8B-B14F-4D97-AF65-F5344CB8AC3E}">
        <p14:creationId xmlns:p14="http://schemas.microsoft.com/office/powerpoint/2010/main" val="68498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2"/>
          </a:solidFill>
        </p:spPr>
        <p:txBody>
          <a:bodyPr/>
          <a:lstStyle/>
          <a:p>
            <a:pPr algn="ctr"/>
            <a:r>
              <a:rPr lang="en-US" b="1" dirty="0">
                <a:solidFill>
                  <a:schemeClr val="bg1"/>
                </a:solidFill>
                <a:latin typeface="Helvetica" pitchFamily="2" charset="0"/>
              </a:rPr>
              <a:t>RESOLUTION: RESPONSIBILITIES</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838199" y="1825624"/>
            <a:ext cx="11035145" cy="5032375"/>
          </a:xfrm>
        </p:spPr>
        <p:txBody>
          <a:bodyPr>
            <a:normAutofit fontScale="85000" lnSpcReduction="20000"/>
          </a:bodyPr>
          <a:lstStyle/>
          <a:p>
            <a:pPr marL="0" indent="0">
              <a:buNone/>
            </a:pPr>
            <a:r>
              <a:rPr lang="en-US" sz="3200" b="1" dirty="0">
                <a:solidFill>
                  <a:schemeClr val="accent2"/>
                </a:solidFill>
                <a:latin typeface="Helvetica Light" panose="020B0403020202020204" pitchFamily="34" charset="0"/>
              </a:rPr>
              <a:t>Responsibilities</a:t>
            </a:r>
            <a:br>
              <a:rPr lang="en-US" sz="3200" dirty="0">
                <a:solidFill>
                  <a:schemeClr val="accent2"/>
                </a:solidFill>
                <a:latin typeface="Helvetica Light" panose="020B0403020202020204" pitchFamily="34" charset="0"/>
              </a:rPr>
            </a:br>
            <a:endParaRPr lang="en-US" sz="3200" dirty="0">
              <a:latin typeface="Helvetica Light" panose="020B0403020202020204" pitchFamily="34" charset="0"/>
            </a:endParaRPr>
          </a:p>
          <a:p>
            <a:pPr marL="742832" lvl="1" indent="-285750">
              <a:lnSpc>
                <a:spcPct val="120000"/>
              </a:lnSpc>
            </a:pPr>
            <a:r>
              <a:rPr lang="en-US" sz="3600" dirty="0">
                <a:latin typeface="Helvetica Light" panose="020B0403020202020204" pitchFamily="34" charset="0"/>
              </a:rPr>
              <a:t>Educate workforce on employee rights and responsibilities in the EEO process</a:t>
            </a:r>
          </a:p>
          <a:p>
            <a:pPr marL="742832" lvl="1" indent="-285750">
              <a:lnSpc>
                <a:spcPct val="120000"/>
              </a:lnSpc>
            </a:pPr>
            <a:r>
              <a:rPr lang="en-US" sz="3600" dirty="0">
                <a:latin typeface="Helvetica Light" panose="020B0403020202020204" pitchFamily="34" charset="0"/>
              </a:rPr>
              <a:t>Seek resolution at lowest possible level</a:t>
            </a:r>
          </a:p>
          <a:p>
            <a:pPr marL="1200032" lvl="2" indent="-285750">
              <a:lnSpc>
                <a:spcPct val="120000"/>
              </a:lnSpc>
            </a:pPr>
            <a:r>
              <a:rPr lang="en-US" sz="3600" dirty="0">
                <a:latin typeface="Helvetica Light" panose="020B0403020202020204" pitchFamily="34" charset="0"/>
              </a:rPr>
              <a:t>Informal counseling</a:t>
            </a:r>
          </a:p>
          <a:p>
            <a:pPr marL="742832" lvl="1" indent="-285750">
              <a:lnSpc>
                <a:spcPct val="120000"/>
              </a:lnSpc>
            </a:pPr>
            <a:r>
              <a:rPr lang="en-US" sz="3600" dirty="0">
                <a:latin typeface="Helvetica Light" panose="020B0403020202020204" pitchFamily="34" charset="0"/>
              </a:rPr>
              <a:t>Conduct inquiries during initial interviews</a:t>
            </a:r>
          </a:p>
          <a:p>
            <a:pPr marL="742832" lvl="1" indent="-285750">
              <a:lnSpc>
                <a:spcPct val="120000"/>
              </a:lnSpc>
            </a:pPr>
            <a:r>
              <a:rPr lang="en-US" sz="3600" dirty="0">
                <a:latin typeface="Helvetica Light" panose="020B0403020202020204" pitchFamily="34" charset="0"/>
              </a:rPr>
              <a:t>Determine claim, basis, and issues raised</a:t>
            </a:r>
          </a:p>
          <a:p>
            <a:pPr marL="742832" lvl="1" indent="-285750">
              <a:lnSpc>
                <a:spcPct val="120000"/>
              </a:lnSpc>
            </a:pPr>
            <a:r>
              <a:rPr lang="en-US" sz="3600" dirty="0">
                <a:latin typeface="Helvetica Light" panose="020B0403020202020204" pitchFamily="34" charset="0"/>
              </a:rPr>
              <a:t>Identify jurisdictional questions</a:t>
            </a:r>
          </a:p>
          <a:p>
            <a:pPr marL="742832" lvl="1" indent="-285750">
              <a:lnSpc>
                <a:spcPct val="120000"/>
              </a:lnSpc>
            </a:pPr>
            <a:r>
              <a:rPr lang="en-US" sz="3600" dirty="0">
                <a:latin typeface="Helvetica Light" panose="020B0403020202020204" pitchFamily="34" charset="0"/>
              </a:rPr>
              <a:t>Ensure prompt and efficient processing</a:t>
            </a:r>
          </a:p>
          <a:p>
            <a:endParaRPr lang="en-US" dirty="0">
              <a:latin typeface="Helvetica Light" panose="020B0403020202020204" pitchFamily="34" charset="0"/>
            </a:endParaRPr>
          </a:p>
        </p:txBody>
      </p:sp>
    </p:spTree>
    <p:extLst>
      <p:ext uri="{BB962C8B-B14F-4D97-AF65-F5344CB8AC3E}">
        <p14:creationId xmlns:p14="http://schemas.microsoft.com/office/powerpoint/2010/main" val="191789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2"/>
          </a:solidFill>
        </p:spPr>
        <p:txBody>
          <a:bodyPr/>
          <a:lstStyle/>
          <a:p>
            <a:pPr algn="ctr"/>
            <a:r>
              <a:rPr lang="en-US" b="1" dirty="0">
                <a:solidFill>
                  <a:schemeClr val="bg1"/>
                </a:solidFill>
                <a:latin typeface="Helvetica" pitchFamily="2" charset="0"/>
              </a:rPr>
              <a:t>RESOLUTION: NIH EEO POLICY</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845127" y="1825624"/>
            <a:ext cx="10972799" cy="5032375"/>
          </a:xfrm>
        </p:spPr>
        <p:txBody>
          <a:bodyPr>
            <a:normAutofit fontScale="92500" lnSpcReduction="10000"/>
          </a:bodyPr>
          <a:lstStyle/>
          <a:p>
            <a:pPr marL="0" indent="0">
              <a:buNone/>
            </a:pPr>
            <a:r>
              <a:rPr lang="en-US" sz="3200" dirty="0">
                <a:latin typeface="Helvetica Light" panose="020B0403020202020204" pitchFamily="34" charset="0"/>
              </a:rPr>
              <a:t>The National Institutes of Health is committed to Equal Employment Opportunity and the principles of equity, diversity, and inclusion in the workplace.</a:t>
            </a:r>
            <a:br>
              <a:rPr lang="en-US" sz="3200" dirty="0">
                <a:latin typeface="Helvetica Light" panose="020B0403020202020204" pitchFamily="34" charset="0"/>
              </a:rPr>
            </a:br>
            <a:endParaRPr lang="en-US" sz="3200" dirty="0">
              <a:latin typeface="Helvetica Light" panose="020B0403020202020204" pitchFamily="34" charset="0"/>
            </a:endParaRPr>
          </a:p>
          <a:p>
            <a:r>
              <a:rPr lang="en-US" sz="3200" dirty="0">
                <a:latin typeface="Helvetica Light" panose="020B0403020202020204" pitchFamily="34" charset="0"/>
              </a:rPr>
              <a:t>Our policy prohibits discrimination:</a:t>
            </a:r>
          </a:p>
          <a:p>
            <a:pPr marL="457082" lvl="1" indent="0">
              <a:buNone/>
            </a:pPr>
            <a:r>
              <a:rPr lang="en-US" sz="3200" dirty="0">
                <a:latin typeface="Helvetica Light" panose="020B0403020202020204" pitchFamily="34" charset="0"/>
              </a:rPr>
              <a:t>Race; Color; Religion; National Origin; Sex (including pregnancy and gender identity); Parental and Marital Status; Sexual Orientation; Age; Disability; Genetic Information; Political Affiliation; or Retaliation</a:t>
            </a:r>
          </a:p>
          <a:p>
            <a:endParaRPr lang="en-US" sz="3200" dirty="0">
              <a:latin typeface="Helvetica Light" panose="020B0403020202020204" pitchFamily="34" charset="0"/>
            </a:endParaRPr>
          </a:p>
          <a:p>
            <a:pPr marL="0" indent="0">
              <a:buNone/>
            </a:pPr>
            <a:r>
              <a:rPr lang="en-US" sz="3200" dirty="0">
                <a:solidFill>
                  <a:schemeClr val="accent4">
                    <a:lumMod val="75000"/>
                  </a:schemeClr>
                </a:solidFill>
                <a:latin typeface="Helvetica Light" panose="020B0403020202020204" pitchFamily="34" charset="0"/>
              </a:rPr>
              <a:t>ALL of NIH’s employees and leaders must ensure a workplace free of discrimination and harassment </a:t>
            </a:r>
          </a:p>
          <a:p>
            <a:endParaRPr lang="en-US" dirty="0"/>
          </a:p>
        </p:txBody>
      </p:sp>
    </p:spTree>
    <p:extLst>
      <p:ext uri="{BB962C8B-B14F-4D97-AF65-F5344CB8AC3E}">
        <p14:creationId xmlns:p14="http://schemas.microsoft.com/office/powerpoint/2010/main" val="65344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2"/>
          </a:solidFill>
        </p:spPr>
        <p:txBody>
          <a:bodyPr/>
          <a:lstStyle/>
          <a:p>
            <a:pPr algn="ctr"/>
            <a:r>
              <a:rPr lang="en-US" b="1" dirty="0">
                <a:solidFill>
                  <a:schemeClr val="bg1"/>
                </a:solidFill>
                <a:latin typeface="Helvetica" pitchFamily="2" charset="0"/>
              </a:rPr>
              <a:t>RESOLUTION: EEO TRAINING</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838200" y="1881045"/>
            <a:ext cx="10515600" cy="4351338"/>
          </a:xfrm>
        </p:spPr>
        <p:txBody>
          <a:bodyPr>
            <a:normAutofit fontScale="85000" lnSpcReduction="20000"/>
          </a:bodyPr>
          <a:lstStyle/>
          <a:p>
            <a:pPr marL="0" indent="0">
              <a:buNone/>
            </a:pPr>
            <a:r>
              <a:rPr lang="en-US" b="1" dirty="0">
                <a:solidFill>
                  <a:schemeClr val="accent2"/>
                </a:solidFill>
                <a:latin typeface="Helvetica Light" panose="020B0403020202020204" pitchFamily="34" charset="0"/>
              </a:rPr>
              <a:t>EEO Training Requirements</a:t>
            </a:r>
            <a:endParaRPr lang="en-US" dirty="0">
              <a:solidFill>
                <a:schemeClr val="accent2"/>
              </a:solidFill>
              <a:latin typeface="Helvetica Light" panose="020B0403020202020204" pitchFamily="34" charset="0"/>
            </a:endParaRPr>
          </a:p>
          <a:p>
            <a:pPr lvl="1"/>
            <a:r>
              <a:rPr lang="en-US" sz="2800" dirty="0">
                <a:latin typeface="Helvetica Light" panose="020B0403020202020204" pitchFamily="34" charset="0"/>
              </a:rPr>
              <a:t>Protecting the civil rights of all of our employees is the foundation of inclusion and creating an inclusive workplace.</a:t>
            </a:r>
          </a:p>
          <a:p>
            <a:endParaRPr lang="en-US" dirty="0">
              <a:latin typeface="Helvetica Light" panose="020B0403020202020204" pitchFamily="34" charset="0"/>
            </a:endParaRPr>
          </a:p>
          <a:p>
            <a:pPr marL="0" indent="0">
              <a:buNone/>
            </a:pPr>
            <a:r>
              <a:rPr lang="en-US" b="1" dirty="0">
                <a:solidFill>
                  <a:schemeClr val="accent2"/>
                </a:solidFill>
                <a:latin typeface="Helvetica Light" panose="020B0403020202020204" pitchFamily="34" charset="0"/>
              </a:rPr>
              <a:t>Protection Against Discrimination and Whistleblower Protection (Rights and Remedies):</a:t>
            </a:r>
          </a:p>
          <a:p>
            <a:pPr marL="742832" lvl="1" indent="-285750"/>
            <a:r>
              <a:rPr lang="en-US" sz="2800" dirty="0">
                <a:latin typeface="Helvetica Light" panose="020B0403020202020204" pitchFamily="34" charset="0"/>
              </a:rPr>
              <a:t>All NIH employees within 90 days of onboarding and every year thereafter. (Notification and Federal Employee Anti-discrimination and Retaliation Act of 2002, No FEAR Act)</a:t>
            </a:r>
          </a:p>
          <a:p>
            <a:endParaRPr lang="en-US" dirty="0">
              <a:latin typeface="Helvetica Light" panose="020B0403020202020204" pitchFamily="34" charset="0"/>
            </a:endParaRPr>
          </a:p>
          <a:p>
            <a:pPr marL="0" indent="0">
              <a:buNone/>
            </a:pPr>
            <a:r>
              <a:rPr lang="en-US" b="1" dirty="0">
                <a:solidFill>
                  <a:schemeClr val="accent2"/>
                </a:solidFill>
                <a:latin typeface="Helvetica Light" panose="020B0403020202020204" pitchFamily="34" charset="0"/>
              </a:rPr>
              <a:t>Prevention of Sexual Harassment:</a:t>
            </a:r>
          </a:p>
          <a:p>
            <a:pPr marL="742832" lvl="1" indent="-285750"/>
            <a:r>
              <a:rPr lang="en-US" sz="2800" dirty="0">
                <a:latin typeface="Helvetica Light" panose="020B0403020202020204" pitchFamily="34" charset="0"/>
              </a:rPr>
              <a:t>All NIH employees within 90 days of on boarding and every year thereafter. (NIH Policy)</a:t>
            </a:r>
          </a:p>
          <a:p>
            <a:endParaRPr lang="en-US" dirty="0"/>
          </a:p>
        </p:txBody>
      </p:sp>
    </p:spTree>
    <p:extLst>
      <p:ext uri="{BB962C8B-B14F-4D97-AF65-F5344CB8AC3E}">
        <p14:creationId xmlns:p14="http://schemas.microsoft.com/office/powerpoint/2010/main" val="341481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2"/>
          </a:solidFill>
        </p:spPr>
        <p:txBody>
          <a:bodyPr/>
          <a:lstStyle/>
          <a:p>
            <a:pPr algn="ctr"/>
            <a:r>
              <a:rPr lang="en-US" b="1" dirty="0">
                <a:solidFill>
                  <a:schemeClr val="bg1"/>
                </a:solidFill>
                <a:latin typeface="Helvetica" pitchFamily="2" charset="0"/>
              </a:rPr>
              <a:t>RESOLUTION: NO FEAR ACT</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443345" y="1978025"/>
            <a:ext cx="11457710" cy="4351338"/>
          </a:xfrm>
        </p:spPr>
        <p:txBody>
          <a:bodyPr>
            <a:normAutofit lnSpcReduction="10000"/>
          </a:bodyPr>
          <a:lstStyle/>
          <a:p>
            <a:pPr marL="0" indent="0">
              <a:buNone/>
            </a:pPr>
            <a:r>
              <a:rPr lang="en-US" sz="3200" dirty="0">
                <a:solidFill>
                  <a:schemeClr val="accent2"/>
                </a:solidFill>
                <a:latin typeface="Helvetica Light" panose="020B0403020202020204" pitchFamily="34" charset="0"/>
              </a:rPr>
              <a:t>Under the No FEAR Act federal agencies are obligated to these requirements</a:t>
            </a:r>
          </a:p>
          <a:p>
            <a:endParaRPr lang="en-US" sz="3200" dirty="0">
              <a:latin typeface="Helvetica Light" panose="020B0403020202020204" pitchFamily="34" charset="0"/>
            </a:endParaRPr>
          </a:p>
          <a:p>
            <a:pPr marL="1656998" lvl="3" indent="-285750"/>
            <a:r>
              <a:rPr lang="en-US" sz="3200" dirty="0">
                <a:latin typeface="Helvetica Light" panose="020B0403020202020204" pitchFamily="34" charset="0"/>
              </a:rPr>
              <a:t>Training Requirement</a:t>
            </a:r>
          </a:p>
          <a:p>
            <a:pPr marL="1656998" lvl="3" indent="-285750"/>
            <a:r>
              <a:rPr lang="en-US" sz="3200" dirty="0">
                <a:latin typeface="Helvetica Light" panose="020B0403020202020204" pitchFamily="34" charset="0"/>
              </a:rPr>
              <a:t>Whistleblower Protections</a:t>
            </a:r>
          </a:p>
          <a:p>
            <a:pPr marL="1656998" lvl="3" indent="-285750"/>
            <a:r>
              <a:rPr lang="en-US" sz="3200" dirty="0">
                <a:latin typeface="Helvetica Light" panose="020B0403020202020204" pitchFamily="34" charset="0"/>
              </a:rPr>
              <a:t>Reimbursement Requirement</a:t>
            </a:r>
          </a:p>
          <a:p>
            <a:pPr marL="1656998" lvl="3" indent="-285750"/>
            <a:r>
              <a:rPr lang="en-US" sz="3200" dirty="0">
                <a:latin typeface="Helvetica Light" panose="020B0403020202020204" pitchFamily="34" charset="0"/>
              </a:rPr>
              <a:t>Posting Requirement]</a:t>
            </a:r>
          </a:p>
          <a:p>
            <a:pPr marL="1371248" lvl="3" indent="0">
              <a:buNone/>
            </a:pPr>
            <a:endParaRPr lang="en-US" sz="3200" dirty="0">
              <a:latin typeface="Helvetica Light" panose="020B0403020202020204" pitchFamily="34" charset="0"/>
            </a:endParaRPr>
          </a:p>
          <a:p>
            <a:pPr marL="1371248" lvl="3" indent="0">
              <a:buNone/>
            </a:pPr>
            <a:r>
              <a:rPr lang="en-US" sz="3200" dirty="0">
                <a:latin typeface="Helvetica Light" panose="020B0403020202020204" pitchFamily="34" charset="0"/>
              </a:rPr>
              <a:t>Please refer to the handout in the weblink</a:t>
            </a:r>
          </a:p>
          <a:p>
            <a:endParaRPr lang="en-US" dirty="0"/>
          </a:p>
        </p:txBody>
      </p:sp>
    </p:spTree>
    <p:extLst>
      <p:ext uri="{BB962C8B-B14F-4D97-AF65-F5344CB8AC3E}">
        <p14:creationId xmlns:p14="http://schemas.microsoft.com/office/powerpoint/2010/main" val="325560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2"/>
          </a:solidFill>
        </p:spPr>
        <p:txBody>
          <a:bodyPr/>
          <a:lstStyle/>
          <a:p>
            <a:pPr algn="ctr"/>
            <a:r>
              <a:rPr lang="en-US" b="1" dirty="0">
                <a:solidFill>
                  <a:schemeClr val="bg1"/>
                </a:solidFill>
                <a:latin typeface="Helvetica" pitchFamily="2" charset="0"/>
              </a:rPr>
              <a:t>RESOLUTION: WORKPLACE HARASSMENT</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443345" y="1922607"/>
            <a:ext cx="11305310" cy="4351338"/>
          </a:xfrm>
        </p:spPr>
        <p:txBody>
          <a:bodyPr>
            <a:normAutofit fontScale="92500" lnSpcReduction="10000"/>
          </a:bodyPr>
          <a:lstStyle/>
          <a:p>
            <a:pPr marL="0" indent="0">
              <a:buNone/>
            </a:pPr>
            <a:r>
              <a:rPr lang="en-US" sz="3200" dirty="0">
                <a:solidFill>
                  <a:schemeClr val="accent2"/>
                </a:solidFill>
                <a:latin typeface="Helvetica Light" panose="020B0403020202020204" pitchFamily="34" charset="0"/>
              </a:rPr>
              <a:t>Workplace Harassment</a:t>
            </a:r>
          </a:p>
          <a:p>
            <a:pPr marL="285750" indent="-285750"/>
            <a:endParaRPr lang="en-US" dirty="0">
              <a:latin typeface="Helvetica Light" panose="020B0403020202020204" pitchFamily="34" charset="0"/>
            </a:endParaRPr>
          </a:p>
          <a:p>
            <a:pPr marL="742832" lvl="1" indent="-285750"/>
            <a:r>
              <a:rPr lang="en-US" sz="2800" dirty="0">
                <a:latin typeface="Helvetica Light" panose="020B0403020202020204" pitchFamily="34" charset="0"/>
              </a:rPr>
              <a:t>Harassment is unwelcome verbal or physical conduct, of a sexual or non-sexual nature, that denigrates and/or shows hostility or aversion because of a protected basis.</a:t>
            </a:r>
          </a:p>
          <a:p>
            <a:pPr lvl="1"/>
            <a:endParaRPr lang="en-US" sz="2800" dirty="0">
              <a:latin typeface="Helvetica Light" panose="020B0403020202020204" pitchFamily="34" charset="0"/>
            </a:endParaRPr>
          </a:p>
          <a:p>
            <a:pPr marL="742832" lvl="1" indent="-285750"/>
            <a:r>
              <a:rPr lang="en-US" sz="2800" dirty="0">
                <a:latin typeface="Helvetica Light" panose="020B0403020202020204" pitchFamily="34" charset="0"/>
              </a:rPr>
              <a:t>If you feel you are subjected to workplace harassment, sexual or non-sexual, inform someone in your supervisory chain or EDI.</a:t>
            </a:r>
          </a:p>
          <a:p>
            <a:pPr lvl="1"/>
            <a:endParaRPr lang="en-US" sz="2800" dirty="0">
              <a:latin typeface="Helvetica Light" panose="020B0403020202020204" pitchFamily="34" charset="0"/>
            </a:endParaRPr>
          </a:p>
          <a:p>
            <a:pPr marL="742832" lvl="1" indent="-285750"/>
            <a:r>
              <a:rPr lang="en-US" sz="2800" dirty="0">
                <a:latin typeface="Helvetica Light" panose="020B0403020202020204" pitchFamily="34" charset="0"/>
              </a:rPr>
              <a:t>Any discriminatory harassment is a violation of NIH policy and managers are required to take prompt and effective corrective action.</a:t>
            </a:r>
          </a:p>
          <a:p>
            <a:endParaRPr lang="en-US" sz="2400" dirty="0">
              <a:latin typeface="Helvetica Light" panose="020B0403020202020204" pitchFamily="34" charset="0"/>
            </a:endParaRPr>
          </a:p>
          <a:p>
            <a:endParaRPr lang="en-US" dirty="0"/>
          </a:p>
        </p:txBody>
      </p:sp>
    </p:spTree>
    <p:extLst>
      <p:ext uri="{BB962C8B-B14F-4D97-AF65-F5344CB8AC3E}">
        <p14:creationId xmlns:p14="http://schemas.microsoft.com/office/powerpoint/2010/main" val="90562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2"/>
          </a:solidFill>
        </p:spPr>
        <p:txBody>
          <a:bodyPr/>
          <a:lstStyle/>
          <a:p>
            <a:pPr algn="ctr"/>
            <a:r>
              <a:rPr lang="en-US" b="1" dirty="0">
                <a:solidFill>
                  <a:schemeClr val="bg1"/>
                </a:solidFill>
                <a:latin typeface="Helvetica" pitchFamily="2" charset="0"/>
              </a:rPr>
              <a:t>RESOLUTION: FILING A COMPLAINT</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838200" y="1825624"/>
            <a:ext cx="10515600" cy="5032375"/>
          </a:xfrm>
        </p:spPr>
        <p:txBody>
          <a:bodyPr>
            <a:normAutofit fontScale="92500" lnSpcReduction="20000"/>
          </a:bodyPr>
          <a:lstStyle/>
          <a:p>
            <a:pPr marL="0" indent="0">
              <a:buNone/>
            </a:pPr>
            <a:r>
              <a:rPr lang="en-US" dirty="0">
                <a:latin typeface="Helvetica Light" panose="020B0403020202020204" pitchFamily="34" charset="0"/>
              </a:rPr>
              <a:t>Allegations of discrimination related to a protected class (race, color, religion, national origin, sex [including pregnancy and gender identity, parental and marital status, sexual orientation, age, disability, genetic information, political affiliation, or retaliation) must be raised with an EDI Counselor within </a:t>
            </a:r>
            <a:r>
              <a:rPr lang="en-US" b="1" u="sng" dirty="0">
                <a:latin typeface="Helvetica Light" panose="020B0403020202020204" pitchFamily="34" charset="0"/>
              </a:rPr>
              <a:t>45 calendar days </a:t>
            </a:r>
            <a:r>
              <a:rPr lang="en-US" dirty="0">
                <a:latin typeface="Helvetica Light" panose="020B0403020202020204" pitchFamily="34" charset="0"/>
              </a:rPr>
              <a:t>following…</a:t>
            </a:r>
          </a:p>
          <a:p>
            <a:endParaRPr lang="en-US" dirty="0">
              <a:latin typeface="Helvetica Light" panose="020B0403020202020204" pitchFamily="34" charset="0"/>
            </a:endParaRPr>
          </a:p>
          <a:p>
            <a:pPr marL="742832" lvl="1" indent="-285750"/>
            <a:r>
              <a:rPr lang="en-US" sz="2800" dirty="0">
                <a:latin typeface="Helvetica Light" panose="020B0403020202020204" pitchFamily="34" charset="0"/>
              </a:rPr>
              <a:t>an alleged discriminatory act or incident;</a:t>
            </a:r>
          </a:p>
          <a:p>
            <a:pPr marL="742832" lvl="1" indent="-285750"/>
            <a:r>
              <a:rPr lang="en-US" sz="2800" dirty="0">
                <a:latin typeface="Helvetica Light" panose="020B0403020202020204" pitchFamily="34" charset="0"/>
              </a:rPr>
              <a:t>the effective date of an alleged discriminatory personnel action; or,</a:t>
            </a:r>
          </a:p>
          <a:p>
            <a:pPr marL="742832" lvl="1" indent="-285750"/>
            <a:r>
              <a:rPr lang="en-US" sz="2800" dirty="0">
                <a:latin typeface="Helvetica Light" panose="020B0403020202020204" pitchFamily="34" charset="0"/>
              </a:rPr>
              <a:t>knowledge of an alleged discriminatory action</a:t>
            </a:r>
          </a:p>
          <a:p>
            <a:endParaRPr lang="en-US" dirty="0">
              <a:latin typeface="Helvetica Light" panose="020B0403020202020204" pitchFamily="34" charset="0"/>
            </a:endParaRPr>
          </a:p>
          <a:p>
            <a:pPr marL="3657600" lvl="8" indent="0">
              <a:lnSpc>
                <a:spcPct val="120000"/>
              </a:lnSpc>
              <a:buNone/>
            </a:pPr>
            <a:r>
              <a:rPr lang="en-US" sz="1900" dirty="0">
                <a:latin typeface="Helvetica Light" panose="020B0403020202020204" pitchFamily="34" charset="0"/>
              </a:rPr>
              <a:t>Questions? Concerns?</a:t>
            </a:r>
          </a:p>
          <a:p>
            <a:pPr marL="3657600" lvl="8" indent="0">
              <a:lnSpc>
                <a:spcPct val="120000"/>
              </a:lnSpc>
              <a:buNone/>
            </a:pPr>
            <a:r>
              <a:rPr lang="en-US" sz="1900" dirty="0">
                <a:latin typeface="Helvetica Light" panose="020B0403020202020204" pitchFamily="34" charset="0"/>
              </a:rPr>
              <a:t>Contact our EDI Counselors</a:t>
            </a:r>
          </a:p>
          <a:p>
            <a:pPr marL="3657600" lvl="8" indent="0">
              <a:lnSpc>
                <a:spcPct val="120000"/>
              </a:lnSpc>
              <a:buNone/>
            </a:pPr>
            <a:r>
              <a:rPr lang="en-US" sz="1900" dirty="0" err="1">
                <a:latin typeface="Helvetica Light" panose="020B0403020202020204" pitchFamily="34" charset="0"/>
              </a:rPr>
              <a:t>edi.resolutions@nih.gov</a:t>
            </a:r>
            <a:endParaRPr lang="en-US" sz="1900" dirty="0">
              <a:latin typeface="Helvetica Light" panose="020B0403020202020204" pitchFamily="34" charset="0"/>
            </a:endParaRPr>
          </a:p>
          <a:p>
            <a:pPr marL="3657600" lvl="8" indent="0">
              <a:lnSpc>
                <a:spcPct val="120000"/>
              </a:lnSpc>
              <a:buNone/>
            </a:pPr>
            <a:r>
              <a:rPr lang="en-US" sz="1900" dirty="0">
                <a:latin typeface="Helvetica Light" panose="020B0403020202020204" pitchFamily="34" charset="0"/>
              </a:rPr>
              <a:t>(301) 496-6301</a:t>
            </a:r>
          </a:p>
          <a:p>
            <a:endParaRPr lang="en-US" sz="2400" dirty="0">
              <a:latin typeface="Helvetica Light" panose="020B0403020202020204" pitchFamily="34" charset="0"/>
            </a:endParaRPr>
          </a:p>
        </p:txBody>
      </p:sp>
    </p:spTree>
    <p:extLst>
      <p:ext uri="{BB962C8B-B14F-4D97-AF65-F5344CB8AC3E}">
        <p14:creationId xmlns:p14="http://schemas.microsoft.com/office/powerpoint/2010/main" val="150990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C602-571E-E049-A2E0-E8F17E838C8B}"/>
              </a:ext>
            </a:extLst>
          </p:cNvPr>
          <p:cNvSpPr>
            <a:spLocks noGrp="1"/>
          </p:cNvSpPr>
          <p:nvPr>
            <p:ph type="title"/>
          </p:nvPr>
        </p:nvSpPr>
        <p:spPr>
          <a:xfrm>
            <a:off x="0" y="365125"/>
            <a:ext cx="12192000" cy="1325563"/>
          </a:xfrm>
          <a:solidFill>
            <a:schemeClr val="accent3"/>
          </a:solidFill>
        </p:spPr>
        <p:txBody>
          <a:bodyPr/>
          <a:lstStyle/>
          <a:p>
            <a:pPr algn="ctr"/>
            <a:r>
              <a:rPr lang="en-US" b="1" dirty="0">
                <a:solidFill>
                  <a:schemeClr val="bg1"/>
                </a:solidFill>
                <a:latin typeface="Helvetica" pitchFamily="2" charset="0"/>
              </a:rPr>
              <a:t>WORDS FROM</a:t>
            </a:r>
            <a:r>
              <a:rPr lang="en-US" b="1" baseline="0" dirty="0">
                <a:solidFill>
                  <a:schemeClr val="bg1"/>
                </a:solidFill>
                <a:latin typeface="Helvetica" pitchFamily="2" charset="0"/>
              </a:rPr>
              <a:t> DR. COLLINS</a:t>
            </a:r>
            <a:endParaRPr lang="en-US" b="1" dirty="0">
              <a:solidFill>
                <a:schemeClr val="bg1"/>
              </a:solidFill>
              <a:latin typeface="Helvetica" pitchFamily="2" charset="0"/>
            </a:endParaRPr>
          </a:p>
        </p:txBody>
      </p:sp>
      <p:sp>
        <p:nvSpPr>
          <p:cNvPr id="3" name="Content Placeholder 2">
            <a:extLst>
              <a:ext uri="{FF2B5EF4-FFF2-40B4-BE49-F238E27FC236}">
                <a16:creationId xmlns:a16="http://schemas.microsoft.com/office/drawing/2014/main" id="{25B181A6-674B-3644-99D6-4AE04E1B11DD}"/>
              </a:ext>
            </a:extLst>
          </p:cNvPr>
          <p:cNvSpPr>
            <a:spLocks noGrp="1"/>
          </p:cNvSpPr>
          <p:nvPr>
            <p:ph idx="1"/>
          </p:nvPr>
        </p:nvSpPr>
        <p:spPr/>
        <p:txBody>
          <a:bodyPr/>
          <a:lstStyle/>
          <a:p>
            <a:pPr marL="0" indent="0">
              <a:buNone/>
            </a:pPr>
            <a:endParaRPr lang="en-US" dirty="0">
              <a:latin typeface="Helvetica" pitchFamily="2" charset="0"/>
              <a:hlinkClick r:id="rId3"/>
            </a:endParaRPr>
          </a:p>
          <a:p>
            <a:pPr marL="0" indent="0">
              <a:buNone/>
            </a:pPr>
            <a:endParaRPr lang="en-US" dirty="0">
              <a:latin typeface="Helvetica" pitchFamily="2" charset="0"/>
              <a:hlinkClick r:id="rId3"/>
            </a:endParaRPr>
          </a:p>
          <a:p>
            <a:pPr marL="0" indent="0">
              <a:buNone/>
            </a:pPr>
            <a:r>
              <a:rPr lang="en-US" dirty="0">
                <a:latin typeface="Helvetica" pitchFamily="2" charset="0"/>
                <a:hlinkClick r:id="rId3"/>
              </a:rPr>
              <a:t>https://www.youtube.com/watch?v=SqofxdeEcjg&amp;list=PLpqvIz-v880JlfjPCS4_2DLHmzd-p_1pV&amp;index=5</a:t>
            </a:r>
            <a:endParaRPr lang="en-US" dirty="0">
              <a:latin typeface="Helvetica" pitchFamily="2" charset="0"/>
            </a:endParaRPr>
          </a:p>
          <a:p>
            <a:endParaRPr lang="en-US" dirty="0">
              <a:latin typeface="Helvetica" pitchFamily="2" charset="0"/>
            </a:endParaRPr>
          </a:p>
        </p:txBody>
      </p:sp>
    </p:spTree>
    <p:extLst>
      <p:ext uri="{BB962C8B-B14F-4D97-AF65-F5344CB8AC3E}">
        <p14:creationId xmlns:p14="http://schemas.microsoft.com/office/powerpoint/2010/main" val="4193549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2"/>
          </a:solidFill>
        </p:spPr>
        <p:txBody>
          <a:bodyPr/>
          <a:lstStyle/>
          <a:p>
            <a:pPr algn="ctr"/>
            <a:r>
              <a:rPr lang="en-US" b="1" dirty="0">
                <a:solidFill>
                  <a:schemeClr val="bg1"/>
                </a:solidFill>
                <a:latin typeface="Helvetica" pitchFamily="2" charset="0"/>
              </a:rPr>
              <a:t>NIH CIVIL PROGRAM</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p:txBody>
          <a:bodyPr>
            <a:normAutofit/>
          </a:bodyPr>
          <a:lstStyle/>
          <a:p>
            <a:pPr marL="0" indent="0">
              <a:buNone/>
            </a:pPr>
            <a:r>
              <a:rPr lang="en-US" sz="3200" dirty="0">
                <a:latin typeface="Helvetica Light" panose="020B0403020202020204" pitchFamily="34" charset="0"/>
                <a:hlinkClick r:id="rId3"/>
              </a:rPr>
              <a:t>https://www.youtube.com/watch?v=MYCZNV9MTvk&amp;feature=youtu.be</a:t>
            </a:r>
            <a:endParaRPr lang="en-US" sz="3200" dirty="0">
              <a:latin typeface="Helvetica Light" panose="020B0403020202020204" pitchFamily="34" charset="0"/>
            </a:endParaRPr>
          </a:p>
          <a:p>
            <a:pPr marL="0" indent="0">
              <a:buNone/>
            </a:pPr>
            <a:endParaRPr lang="en-US" sz="3200" dirty="0"/>
          </a:p>
          <a:p>
            <a:endParaRPr lang="en-US" sz="2400" dirty="0">
              <a:latin typeface="Helvetica Light" panose="020B0403020202020204" pitchFamily="34" charset="0"/>
            </a:endParaRPr>
          </a:p>
        </p:txBody>
      </p:sp>
    </p:spTree>
    <p:extLst>
      <p:ext uri="{BB962C8B-B14F-4D97-AF65-F5344CB8AC3E}">
        <p14:creationId xmlns:p14="http://schemas.microsoft.com/office/powerpoint/2010/main" val="177763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2"/>
          </a:solidFill>
        </p:spPr>
        <p:txBody>
          <a:bodyPr/>
          <a:lstStyle/>
          <a:p>
            <a:pPr algn="ctr"/>
            <a:r>
              <a:rPr lang="en-US" b="1" dirty="0">
                <a:solidFill>
                  <a:schemeClr val="bg1"/>
                </a:solidFill>
                <a:latin typeface="Helvetica" pitchFamily="2" charset="0"/>
              </a:rPr>
              <a:t>HOW TO CONTACT NIH CIVIL PROGRAM</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824344" y="2141537"/>
            <a:ext cx="11173691" cy="4351338"/>
          </a:xfrm>
        </p:spPr>
        <p:txBody>
          <a:bodyPr>
            <a:normAutofit fontScale="77500" lnSpcReduction="20000"/>
          </a:bodyPr>
          <a:lstStyle/>
          <a:p>
            <a:pPr marL="0" indent="0">
              <a:buNone/>
            </a:pPr>
            <a:r>
              <a:rPr lang="en-US" sz="4000" dirty="0">
                <a:latin typeface="Helvetica Light" panose="020B0403020202020204" pitchFamily="34" charset="0"/>
              </a:rPr>
              <a:t>To report incidents of harassment:</a:t>
            </a:r>
          </a:p>
          <a:p>
            <a:endParaRPr lang="en-US" sz="4000" dirty="0">
              <a:latin typeface="Helvetica Light" panose="020B0403020202020204" pitchFamily="34" charset="0"/>
            </a:endParaRPr>
          </a:p>
          <a:p>
            <a:pPr marL="571500" indent="-571500"/>
            <a:r>
              <a:rPr lang="en-US" sz="4000" dirty="0">
                <a:latin typeface="Helvetica Light" panose="020B0403020202020204" pitchFamily="34" charset="0"/>
              </a:rPr>
              <a:t>Submit an online form at </a:t>
            </a:r>
            <a:r>
              <a:rPr lang="en-US" sz="4000" dirty="0">
                <a:latin typeface="Helvetica Light" panose="020B0403020202020204" pitchFamily="34" charset="0"/>
                <a:hlinkClick r:id="rId3"/>
              </a:rPr>
              <a:t>http://www.civilworkplace.nih.gov</a:t>
            </a:r>
            <a:endParaRPr lang="en-US" sz="4000" dirty="0">
              <a:latin typeface="Helvetica Light" panose="020B0403020202020204" pitchFamily="34" charset="0"/>
            </a:endParaRPr>
          </a:p>
          <a:p>
            <a:pPr marL="571500" indent="-571500"/>
            <a:endParaRPr lang="en-US" sz="4000" dirty="0">
              <a:latin typeface="Helvetica Light" panose="020B0403020202020204" pitchFamily="34" charset="0"/>
            </a:endParaRPr>
          </a:p>
          <a:p>
            <a:pPr marL="571500" indent="-571500"/>
            <a:r>
              <a:rPr lang="en-US" sz="4000" dirty="0">
                <a:latin typeface="Helvetica Light" panose="020B0403020202020204" pitchFamily="34" charset="0"/>
              </a:rPr>
              <a:t>Email the NIH Civil Program at </a:t>
            </a:r>
            <a:r>
              <a:rPr lang="en-US" sz="4000" dirty="0">
                <a:latin typeface="Helvetica Light" panose="020B0403020202020204" pitchFamily="34" charset="0"/>
                <a:hlinkClick r:id="rId4"/>
              </a:rPr>
              <a:t>civilprogram@od.nih.gov</a:t>
            </a:r>
            <a:endParaRPr lang="en-US" sz="4000" dirty="0">
              <a:latin typeface="Helvetica Light" panose="020B0403020202020204" pitchFamily="34" charset="0"/>
            </a:endParaRPr>
          </a:p>
          <a:p>
            <a:pPr marL="571500" indent="-571500"/>
            <a:endParaRPr lang="en-US" sz="4000" dirty="0">
              <a:latin typeface="Helvetica Light" panose="020B0403020202020204" pitchFamily="34" charset="0"/>
            </a:endParaRPr>
          </a:p>
          <a:p>
            <a:pPr marL="571500" indent="-571500"/>
            <a:r>
              <a:rPr lang="en-US" sz="4000" dirty="0">
                <a:latin typeface="Helvetica Light" panose="020B0403020202020204" pitchFamily="34" charset="0"/>
              </a:rPr>
              <a:t>Call the NIH civil Program at 301-40C-ivil (301-402-4845)</a:t>
            </a:r>
          </a:p>
          <a:p>
            <a:pPr marL="0" indent="0">
              <a:buNone/>
            </a:pPr>
            <a:endParaRPr lang="en-US" sz="3200" dirty="0">
              <a:latin typeface="Helvetica Light" panose="020B0403020202020204" pitchFamily="34" charset="0"/>
            </a:endParaRPr>
          </a:p>
          <a:p>
            <a:endParaRPr lang="en-US" sz="2400" dirty="0">
              <a:latin typeface="Helvetica Light" panose="020B0403020202020204" pitchFamily="34" charset="0"/>
            </a:endParaRPr>
          </a:p>
        </p:txBody>
      </p:sp>
    </p:spTree>
    <p:extLst>
      <p:ext uri="{BB962C8B-B14F-4D97-AF65-F5344CB8AC3E}">
        <p14:creationId xmlns:p14="http://schemas.microsoft.com/office/powerpoint/2010/main" val="75406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rgbClr val="FF0000"/>
          </a:solidFill>
        </p:spPr>
        <p:txBody>
          <a:bodyPr/>
          <a:lstStyle/>
          <a:p>
            <a:pPr algn="ctr"/>
            <a:r>
              <a:rPr lang="en-US" b="1" dirty="0">
                <a:solidFill>
                  <a:schemeClr val="bg1"/>
                </a:solidFill>
                <a:latin typeface="Helvetica" pitchFamily="2" charset="0"/>
              </a:rPr>
              <a:t>DATA</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p:txBody>
          <a:bodyPr>
            <a:normAutofit lnSpcReduction="10000"/>
          </a:bodyPr>
          <a:lstStyle/>
          <a:p>
            <a:pPr marL="0" indent="0">
              <a:buNone/>
            </a:pPr>
            <a:r>
              <a:rPr lang="en-US" sz="3600" dirty="0">
                <a:solidFill>
                  <a:srgbClr val="C00000"/>
                </a:solidFill>
                <a:latin typeface="Helvetica Light" panose="020B0403020202020204" pitchFamily="34" charset="0"/>
              </a:rPr>
              <a:t>Objectives</a:t>
            </a:r>
          </a:p>
          <a:p>
            <a:pPr lvl="1"/>
            <a:endParaRPr lang="en-US" sz="2800" dirty="0">
              <a:latin typeface="Helvetica Light" panose="020B0403020202020204" pitchFamily="34" charset="0"/>
            </a:endParaRPr>
          </a:p>
          <a:p>
            <a:pPr marL="742832" lvl="1" indent="-285750"/>
            <a:r>
              <a:rPr lang="en-US" sz="2800" dirty="0">
                <a:latin typeface="Helvetica Light" panose="020B0403020202020204" pitchFamily="34" charset="0"/>
              </a:rPr>
              <a:t>Translate demographics into meaningful information</a:t>
            </a:r>
          </a:p>
          <a:p>
            <a:pPr marL="742832" lvl="1" indent="-285750"/>
            <a:r>
              <a:rPr lang="en-US" sz="2800" dirty="0">
                <a:latin typeface="Helvetica Light" panose="020B0403020202020204" pitchFamily="34" charset="0"/>
              </a:rPr>
              <a:t>Influence qualitative decisions with quantitative tools</a:t>
            </a:r>
          </a:p>
          <a:p>
            <a:pPr marL="742832" lvl="1" indent="-285750"/>
            <a:r>
              <a:rPr lang="en-US" sz="2800" dirty="0">
                <a:latin typeface="Helvetica Light" panose="020B0403020202020204" pitchFamily="34" charset="0"/>
              </a:rPr>
              <a:t>Develop metrics, monitor trends, disseminate reports</a:t>
            </a:r>
          </a:p>
          <a:p>
            <a:pPr marL="742832" lvl="1" indent="-285750"/>
            <a:r>
              <a:rPr lang="en-US" sz="2800" dirty="0">
                <a:latin typeface="Helvetica Light" panose="020B0403020202020204" pitchFamily="34" charset="0"/>
              </a:rPr>
              <a:t>Partner with NIH Institutes and Centers and offices</a:t>
            </a:r>
          </a:p>
          <a:p>
            <a:pPr marL="742832" lvl="1" indent="-285750"/>
            <a:r>
              <a:rPr lang="en-US" sz="2800" dirty="0">
                <a:latin typeface="Helvetica Light" panose="020B0403020202020204" pitchFamily="34" charset="0"/>
              </a:rPr>
              <a:t>Educate NIH on data such as:</a:t>
            </a:r>
          </a:p>
          <a:p>
            <a:pPr marL="742832" lvl="1" indent="-285750"/>
            <a:r>
              <a:rPr lang="en-US" sz="2800" dirty="0">
                <a:latin typeface="Helvetica Light" panose="020B0403020202020204" pitchFamily="34" charset="0"/>
              </a:rPr>
              <a:t>race, ethnicity, sex, and disability status</a:t>
            </a:r>
          </a:p>
          <a:p>
            <a:pPr lvl="1"/>
            <a:r>
              <a:rPr lang="en-US" sz="2800" dirty="0">
                <a:latin typeface="Helvetica Light" panose="020B0403020202020204" pitchFamily="34" charset="0"/>
              </a:rPr>
              <a:t>…and their impact on:</a:t>
            </a:r>
          </a:p>
          <a:p>
            <a:pPr marL="742832" lvl="1" indent="-285750"/>
            <a:r>
              <a:rPr lang="en-US" sz="2800" dirty="0">
                <a:latin typeface="Helvetica Light" panose="020B0403020202020204" pitchFamily="34" charset="0"/>
              </a:rPr>
              <a:t>hires, separations, promotions, and awards</a:t>
            </a:r>
          </a:p>
          <a:p>
            <a:endParaRPr lang="en-US" dirty="0">
              <a:latin typeface="Helvetica Light" panose="020B0403020202020204" pitchFamily="34" charset="0"/>
            </a:endParaRPr>
          </a:p>
          <a:p>
            <a:pPr marL="0" indent="0">
              <a:buNone/>
            </a:pPr>
            <a:endParaRPr lang="en-US" sz="3200" dirty="0"/>
          </a:p>
          <a:p>
            <a:endParaRPr lang="en-US" sz="2400" dirty="0">
              <a:latin typeface="Helvetica Light" panose="020B0403020202020204" pitchFamily="34" charset="0"/>
            </a:endParaRPr>
          </a:p>
        </p:txBody>
      </p:sp>
    </p:spTree>
    <p:extLst>
      <p:ext uri="{BB962C8B-B14F-4D97-AF65-F5344CB8AC3E}">
        <p14:creationId xmlns:p14="http://schemas.microsoft.com/office/powerpoint/2010/main" val="2328724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rgbClr val="7030A0"/>
          </a:solidFill>
        </p:spPr>
        <p:txBody>
          <a:bodyPr/>
          <a:lstStyle/>
          <a:p>
            <a:pPr algn="ctr"/>
            <a:r>
              <a:rPr lang="en-US" b="1" dirty="0">
                <a:solidFill>
                  <a:schemeClr val="bg1"/>
                </a:solidFill>
                <a:latin typeface="Helvetica" pitchFamily="2" charset="0"/>
              </a:rPr>
              <a:t>POLICY</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838200" y="1936895"/>
            <a:ext cx="10515600" cy="4838411"/>
          </a:xfrm>
        </p:spPr>
        <p:txBody>
          <a:bodyPr>
            <a:normAutofit fontScale="77500" lnSpcReduction="20000"/>
          </a:bodyPr>
          <a:lstStyle/>
          <a:p>
            <a:pPr marL="0" indent="0">
              <a:buNone/>
            </a:pPr>
            <a:r>
              <a:rPr lang="en-US" sz="3200" b="1" dirty="0">
                <a:solidFill>
                  <a:srgbClr val="7030A0"/>
                </a:solidFill>
                <a:latin typeface="Helvetica Light" panose="020B0403020202020204" pitchFamily="34" charset="0"/>
              </a:rPr>
              <a:t>Responsibilities</a:t>
            </a:r>
            <a:endParaRPr lang="en-US" b="1" dirty="0">
              <a:solidFill>
                <a:srgbClr val="7030A0"/>
              </a:solidFill>
              <a:latin typeface="Helvetica Light" panose="020B0403020202020204" pitchFamily="34" charset="0"/>
            </a:endParaRPr>
          </a:p>
          <a:p>
            <a:pPr marL="285750" indent="-285750"/>
            <a:r>
              <a:rPr lang="en-US" dirty="0">
                <a:latin typeface="Helvetica Light" panose="020B0403020202020204" pitchFamily="34" charset="0"/>
              </a:rPr>
              <a:t>Develop agency policies in matters of civil rights, diversity, and inclusion</a:t>
            </a:r>
          </a:p>
          <a:p>
            <a:pPr marL="285750" indent="-285750"/>
            <a:r>
              <a:rPr lang="en-US" dirty="0">
                <a:latin typeface="Helvetica Light" panose="020B0403020202020204" pitchFamily="34" charset="0"/>
              </a:rPr>
              <a:t>Uphold NIH Director policy statements</a:t>
            </a:r>
          </a:p>
          <a:p>
            <a:pPr marL="285750" indent="-285750"/>
            <a:r>
              <a:rPr lang="en-US" dirty="0">
                <a:latin typeface="Helvetica Light" panose="020B0403020202020204" pitchFamily="34" charset="0"/>
              </a:rPr>
              <a:t>Conduct comprehensive research on changes to:</a:t>
            </a:r>
          </a:p>
          <a:p>
            <a:pPr marL="742950" lvl="1" indent="-285750">
              <a:buFont typeface="Wingdings" panose="05000000000000000000" pitchFamily="2" charset="2"/>
              <a:buChar char="§"/>
            </a:pPr>
            <a:r>
              <a:rPr lang="en-US" sz="2800" dirty="0">
                <a:latin typeface="Helvetica Light" panose="020B0403020202020204" pitchFamily="34" charset="0"/>
              </a:rPr>
              <a:t>Statutes and regulations</a:t>
            </a:r>
          </a:p>
          <a:p>
            <a:pPr marL="742950" lvl="1" indent="-285750">
              <a:buFont typeface="Wingdings" panose="05000000000000000000" pitchFamily="2" charset="2"/>
              <a:buChar char="§"/>
            </a:pPr>
            <a:r>
              <a:rPr lang="en-US" sz="2800" dirty="0">
                <a:latin typeface="Helvetica Light" panose="020B0403020202020204" pitchFamily="34" charset="0"/>
              </a:rPr>
              <a:t>Executive Orders</a:t>
            </a:r>
          </a:p>
          <a:p>
            <a:pPr marL="742950" lvl="1" indent="-285750">
              <a:buFont typeface="Wingdings" panose="05000000000000000000" pitchFamily="2" charset="2"/>
              <a:buChar char="§"/>
            </a:pPr>
            <a:r>
              <a:rPr lang="en-US" sz="2800" dirty="0">
                <a:latin typeface="Helvetica Light" panose="020B0403020202020204" pitchFamily="34" charset="0"/>
              </a:rPr>
              <a:t>Guidance from OPM and EEOC</a:t>
            </a:r>
          </a:p>
          <a:p>
            <a:endParaRPr lang="en-US" dirty="0">
              <a:latin typeface="Helvetica Light" panose="020B0403020202020204" pitchFamily="34" charset="0"/>
            </a:endParaRPr>
          </a:p>
          <a:p>
            <a:pPr marL="0" indent="0">
              <a:buNone/>
            </a:pPr>
            <a:r>
              <a:rPr lang="en-US" sz="3200" b="1" dirty="0">
                <a:solidFill>
                  <a:srgbClr val="7030A0"/>
                </a:solidFill>
                <a:latin typeface="Helvetica Light" panose="020B0403020202020204" pitchFamily="34" charset="0"/>
              </a:rPr>
              <a:t>Aim</a:t>
            </a:r>
          </a:p>
          <a:p>
            <a:pPr marL="285750" indent="-285750"/>
            <a:r>
              <a:rPr lang="en-US" dirty="0">
                <a:latin typeface="Helvetica Light" panose="020B0403020202020204" pitchFamily="34" charset="0"/>
              </a:rPr>
              <a:t>Harness ideas and perspectives to develop legally sound policies through committees and workgroups</a:t>
            </a:r>
          </a:p>
          <a:p>
            <a:pPr marL="285750" indent="-285750"/>
            <a:r>
              <a:rPr lang="en-US" dirty="0">
                <a:latin typeface="Helvetica Light" panose="020B0403020202020204" pitchFamily="34" charset="0"/>
              </a:rPr>
              <a:t>Articulate the rights and responsibilities of every manager, supervisor and employee</a:t>
            </a:r>
          </a:p>
          <a:p>
            <a:pPr marL="285750" indent="-285750"/>
            <a:r>
              <a:rPr lang="en-US" dirty="0">
                <a:latin typeface="Helvetica Light" panose="020B0403020202020204" pitchFamily="34" charset="0"/>
              </a:rPr>
              <a:t>Ensure workforce understands changes to NIH policies</a:t>
            </a:r>
          </a:p>
          <a:p>
            <a:endParaRPr lang="en-US" dirty="0">
              <a:latin typeface="Helvetica Light" panose="020B0403020202020204" pitchFamily="34" charset="0"/>
            </a:endParaRPr>
          </a:p>
          <a:p>
            <a:pPr marL="0" indent="0">
              <a:buNone/>
            </a:pPr>
            <a:endParaRPr lang="en-US" sz="3200" dirty="0"/>
          </a:p>
          <a:p>
            <a:endParaRPr lang="en-US" sz="2400" dirty="0">
              <a:latin typeface="Helvetica Light" panose="020B0403020202020204" pitchFamily="34" charset="0"/>
            </a:endParaRPr>
          </a:p>
        </p:txBody>
      </p:sp>
    </p:spTree>
    <p:extLst>
      <p:ext uri="{BB962C8B-B14F-4D97-AF65-F5344CB8AC3E}">
        <p14:creationId xmlns:p14="http://schemas.microsoft.com/office/powerpoint/2010/main" val="300712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0" y="365125"/>
            <a:ext cx="12192000" cy="1325563"/>
          </a:xfrm>
          <a:solidFill>
            <a:schemeClr val="accent6">
              <a:lumMod val="50000"/>
            </a:schemeClr>
          </a:solidFill>
        </p:spPr>
        <p:txBody>
          <a:bodyPr/>
          <a:lstStyle/>
          <a:p>
            <a:pPr algn="ctr"/>
            <a:r>
              <a:rPr lang="en-US" b="1" dirty="0">
                <a:solidFill>
                  <a:schemeClr val="bg1"/>
                </a:solidFill>
                <a:latin typeface="Helvetica" pitchFamily="2" charset="0"/>
              </a:rPr>
              <a:t>THE EDI BLOG</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p:txBody>
          <a:bodyPr>
            <a:normAutofit/>
          </a:bodyPr>
          <a:lstStyle/>
          <a:p>
            <a:pPr lvl="1" indent="0" defTabSz="457200">
              <a:buNone/>
              <a:defRPr>
                <a:solidFill>
                  <a:srgbClr val="6B6B6B"/>
                </a:solidFill>
                <a:latin typeface="+mj-lt"/>
                <a:ea typeface="+mj-ea"/>
                <a:cs typeface="+mj-cs"/>
                <a:sym typeface="Helvetica"/>
              </a:defRPr>
            </a:pPr>
            <a:endParaRPr lang="en-US" sz="3600" dirty="0">
              <a:solidFill>
                <a:srgbClr val="6B6B6B"/>
              </a:solidFill>
              <a:latin typeface="Helvetica Light" panose="020B0403020202020204" pitchFamily="34" charset="0"/>
              <a:sym typeface="Helvetica"/>
            </a:endParaRPr>
          </a:p>
          <a:p>
            <a:pPr lvl="1" indent="0" algn="ctr" defTabSz="457200">
              <a:buNone/>
              <a:defRPr>
                <a:solidFill>
                  <a:srgbClr val="6B6B6B"/>
                </a:solidFill>
                <a:latin typeface="+mj-lt"/>
                <a:ea typeface="+mj-ea"/>
                <a:cs typeface="+mj-cs"/>
                <a:sym typeface="Helvetica"/>
              </a:defRPr>
            </a:pPr>
            <a:r>
              <a:rPr lang="en-US" sz="2800" dirty="0">
                <a:solidFill>
                  <a:srgbClr val="6B6B6B"/>
                </a:solidFill>
                <a:latin typeface="Helvetica Light" panose="020B0403020202020204" pitchFamily="34" charset="0"/>
                <a:sym typeface="Helvetica"/>
              </a:rPr>
              <a:t>Cultivating a culture of inclusion by engaging readers in the concepts of equity, diversity, and inclusion.</a:t>
            </a:r>
          </a:p>
          <a:p>
            <a:pPr lvl="1" indent="0" algn="ctr" defTabSz="457200">
              <a:buNone/>
              <a:defRPr>
                <a:solidFill>
                  <a:srgbClr val="6B6B6B"/>
                </a:solidFill>
                <a:latin typeface="+mj-lt"/>
                <a:ea typeface="+mj-ea"/>
                <a:cs typeface="+mj-cs"/>
                <a:sym typeface="Helvetica"/>
              </a:defRPr>
            </a:pPr>
            <a:endParaRPr lang="en-US" sz="2800" dirty="0">
              <a:solidFill>
                <a:srgbClr val="6B6B6B"/>
              </a:solidFill>
              <a:latin typeface="Helvetica Light" panose="020B0403020202020204" pitchFamily="34" charset="0"/>
              <a:sym typeface="Helvetica"/>
            </a:endParaRPr>
          </a:p>
          <a:p>
            <a:pPr lvl="1" indent="0" algn="ctr" defTabSz="457200">
              <a:buNone/>
              <a:defRPr>
                <a:solidFill>
                  <a:srgbClr val="6B6B6B"/>
                </a:solidFill>
                <a:latin typeface="+mj-lt"/>
                <a:ea typeface="+mj-ea"/>
                <a:cs typeface="+mj-cs"/>
                <a:sym typeface="Helvetica"/>
              </a:defRPr>
            </a:pPr>
            <a:r>
              <a:rPr lang="en-US" sz="2400" dirty="0">
                <a:solidFill>
                  <a:srgbClr val="6B6B6B"/>
                </a:solidFill>
                <a:latin typeface="Helvetica Light" panose="020B0403020202020204" pitchFamily="34" charset="0"/>
                <a:sym typeface="Helvetica"/>
                <a:hlinkClick r:id="rId3"/>
              </a:rPr>
              <a:t>https://www.edi.nih.gov/blog</a:t>
            </a:r>
            <a:endParaRPr lang="en-US" sz="3200" dirty="0">
              <a:solidFill>
                <a:srgbClr val="6B6B6B"/>
              </a:solidFill>
              <a:latin typeface="Helvetica Light" panose="020B0403020202020204" pitchFamily="34" charset="0"/>
              <a:sym typeface="Helvetica"/>
            </a:endParaRPr>
          </a:p>
          <a:p>
            <a:endParaRPr lang="en-US" dirty="0">
              <a:latin typeface="Helvetica Light" panose="020B0403020202020204" pitchFamily="34" charset="0"/>
            </a:endParaRPr>
          </a:p>
          <a:p>
            <a:pPr marL="0" indent="0">
              <a:buNone/>
            </a:pPr>
            <a:endParaRPr lang="en-US" sz="3200" dirty="0"/>
          </a:p>
          <a:p>
            <a:endParaRPr lang="en-US" sz="2400" dirty="0">
              <a:latin typeface="Helvetica Light" panose="020B0403020202020204" pitchFamily="34" charset="0"/>
            </a:endParaRPr>
          </a:p>
        </p:txBody>
      </p:sp>
    </p:spTree>
    <p:extLst>
      <p:ext uri="{BB962C8B-B14F-4D97-AF65-F5344CB8AC3E}">
        <p14:creationId xmlns:p14="http://schemas.microsoft.com/office/powerpoint/2010/main" val="3898702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2EBFE9-462E-BC46-874D-2EDEB43591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402540"/>
            <a:ext cx="12146890" cy="6858000"/>
          </a:xfrm>
          <a:prstGeom prst="rect">
            <a:avLst/>
          </a:prstGeom>
        </p:spPr>
      </p:pic>
      <p:sp>
        <p:nvSpPr>
          <p:cNvPr id="2" name="Title 1">
            <a:extLst>
              <a:ext uri="{FF2B5EF4-FFF2-40B4-BE49-F238E27FC236}">
                <a16:creationId xmlns:a16="http://schemas.microsoft.com/office/drawing/2014/main" id="{6614705A-EAFD-3A4E-8C4C-EEA4DA5A5CB1}"/>
              </a:ext>
            </a:extLst>
          </p:cNvPr>
          <p:cNvSpPr>
            <a:spLocks noGrp="1"/>
          </p:cNvSpPr>
          <p:nvPr>
            <p:ph type="title"/>
          </p:nvPr>
        </p:nvSpPr>
        <p:spPr>
          <a:xfrm>
            <a:off x="-1503218" y="-52928"/>
            <a:ext cx="10515600" cy="1325563"/>
          </a:xfrm>
        </p:spPr>
        <p:txBody>
          <a:bodyPr/>
          <a:lstStyle/>
          <a:p>
            <a:pPr algn="ctr"/>
            <a:r>
              <a:rPr lang="en-US" b="1" dirty="0">
                <a:latin typeface="Helvetica" pitchFamily="2" charset="0"/>
              </a:rPr>
              <a:t>CONTACT US</a:t>
            </a:r>
          </a:p>
        </p:txBody>
      </p:sp>
      <p:sp>
        <p:nvSpPr>
          <p:cNvPr id="3" name="Content Placeholder 2">
            <a:extLst>
              <a:ext uri="{FF2B5EF4-FFF2-40B4-BE49-F238E27FC236}">
                <a16:creationId xmlns:a16="http://schemas.microsoft.com/office/drawing/2014/main" id="{98F56251-8EF0-404E-89F8-B8408782A5CD}"/>
              </a:ext>
            </a:extLst>
          </p:cNvPr>
          <p:cNvSpPr>
            <a:spLocks noGrp="1"/>
          </p:cNvSpPr>
          <p:nvPr>
            <p:ph idx="1"/>
          </p:nvPr>
        </p:nvSpPr>
        <p:spPr>
          <a:xfrm>
            <a:off x="644237" y="2812220"/>
            <a:ext cx="10515600" cy="4351338"/>
          </a:xfrm>
        </p:spPr>
        <p:txBody>
          <a:bodyPr>
            <a:normAutofit fontScale="92500" lnSpcReduction="10000"/>
          </a:bodyPr>
          <a:lstStyle/>
          <a:p>
            <a:pPr marL="0" indent="0">
              <a:buNone/>
            </a:pPr>
            <a:r>
              <a:rPr lang="en-US" sz="3000" dirty="0">
                <a:latin typeface="Helvetica Light" panose="020B0403020202020204" pitchFamily="34" charset="0"/>
              </a:rPr>
              <a:t>Visit </a:t>
            </a:r>
            <a:r>
              <a:rPr lang="en-US" sz="3000" dirty="0">
                <a:solidFill>
                  <a:schemeClr val="accent6"/>
                </a:solidFill>
                <a:latin typeface="Helvetica Light" panose="020B0403020202020204" pitchFamily="34" charset="0"/>
                <a:hlinkClick r:id="rId4"/>
              </a:rPr>
              <a:t>http://www.edi.nih.gov</a:t>
            </a:r>
            <a:br>
              <a:rPr lang="en-US" sz="2100" dirty="0">
                <a:solidFill>
                  <a:srgbClr val="6B6B6B"/>
                </a:solidFill>
                <a:latin typeface="Helvetica Light" panose="020B0403020202020204" pitchFamily="34" charset="0"/>
                <a:sym typeface="Helvetica"/>
              </a:rPr>
            </a:br>
            <a:endParaRPr lang="en-US" sz="3600" dirty="0">
              <a:latin typeface="Helvetica Light" panose="020B0403020202020204" pitchFamily="34" charset="0"/>
            </a:endParaRP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2 Center Drive </a:t>
            </a: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Building 2, Room 3E02                                 </a:t>
            </a: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Bethesda, Maryland 20892                       </a:t>
            </a: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P: 301.496.6301  F: 301.480.1818      </a:t>
            </a: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 </a:t>
            </a: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2115 East Jefferson Street</a:t>
            </a: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Lower Level BB-B-57</a:t>
            </a: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Rockville, Maryland 20852</a:t>
            </a:r>
          </a:p>
          <a:p>
            <a:pPr marL="0" indent="0" defTabSz="457200">
              <a:buNone/>
              <a:defRPr sz="4000">
                <a:solidFill>
                  <a:srgbClr val="535353"/>
                </a:solidFill>
                <a:latin typeface="+mj-lt"/>
                <a:ea typeface="+mj-ea"/>
                <a:cs typeface="+mj-cs"/>
                <a:sym typeface="Helvetica"/>
              </a:defRPr>
            </a:pPr>
            <a:r>
              <a:rPr lang="en-US" sz="2300" dirty="0">
                <a:solidFill>
                  <a:srgbClr val="535353"/>
                </a:solidFill>
                <a:latin typeface="Helvetica Light" panose="020B0403020202020204" pitchFamily="34" charset="0"/>
                <a:sym typeface="Helvetica"/>
              </a:rPr>
              <a:t>P: 301.402.4157 F: 301.480.2240</a:t>
            </a:r>
          </a:p>
          <a:p>
            <a:endParaRPr lang="en-US" dirty="0">
              <a:latin typeface="Helvetica Light" panose="020B0403020202020204" pitchFamily="34" charset="0"/>
            </a:endParaRPr>
          </a:p>
          <a:p>
            <a:pPr marL="0" indent="0">
              <a:buNone/>
            </a:pPr>
            <a:endParaRPr lang="en-US" sz="3200" dirty="0"/>
          </a:p>
          <a:p>
            <a:endParaRPr lang="en-US" sz="2400" dirty="0">
              <a:latin typeface="Helvetica Light" panose="020B0403020202020204" pitchFamily="34" charset="0"/>
            </a:endParaRPr>
          </a:p>
        </p:txBody>
      </p:sp>
    </p:spTree>
    <p:extLst>
      <p:ext uri="{BB962C8B-B14F-4D97-AF65-F5344CB8AC3E}">
        <p14:creationId xmlns:p14="http://schemas.microsoft.com/office/powerpoint/2010/main" val="38857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0A22-C1CE-5E46-82E5-C7A5CDC53EC3}"/>
              </a:ext>
            </a:extLst>
          </p:cNvPr>
          <p:cNvSpPr>
            <a:spLocks noGrp="1"/>
          </p:cNvSpPr>
          <p:nvPr>
            <p:ph type="title"/>
          </p:nvPr>
        </p:nvSpPr>
        <p:spPr>
          <a:xfrm>
            <a:off x="0" y="404882"/>
            <a:ext cx="12192000" cy="1325563"/>
          </a:xfrm>
          <a:solidFill>
            <a:schemeClr val="accent3"/>
          </a:solidFill>
        </p:spPr>
        <p:txBody>
          <a:bodyPr/>
          <a:lstStyle/>
          <a:p>
            <a:pPr algn="ctr"/>
            <a:r>
              <a:rPr lang="en-US" b="1" dirty="0">
                <a:solidFill>
                  <a:schemeClr val="bg1"/>
                </a:solidFill>
                <a:latin typeface="Helvetica" pitchFamily="2" charset="0"/>
              </a:rPr>
              <a:t>PORTFOLIO OF SERVICES</a:t>
            </a:r>
          </a:p>
        </p:txBody>
      </p:sp>
      <p:sp>
        <p:nvSpPr>
          <p:cNvPr id="3" name="Content Placeholder 2">
            <a:extLst>
              <a:ext uri="{FF2B5EF4-FFF2-40B4-BE49-F238E27FC236}">
                <a16:creationId xmlns:a16="http://schemas.microsoft.com/office/drawing/2014/main" id="{470DF0EF-7F66-AB46-907D-1DA30AD36994}"/>
              </a:ext>
            </a:extLst>
          </p:cNvPr>
          <p:cNvSpPr>
            <a:spLocks noGrp="1"/>
          </p:cNvSpPr>
          <p:nvPr>
            <p:ph sz="half" idx="1"/>
          </p:nvPr>
        </p:nvSpPr>
        <p:spPr>
          <a:xfrm>
            <a:off x="477982" y="1825625"/>
            <a:ext cx="5181600" cy="4351338"/>
          </a:xfrm>
        </p:spPr>
        <p:txBody>
          <a:bodyPr>
            <a:normAutofit/>
          </a:bodyPr>
          <a:lstStyle/>
          <a:p>
            <a:pPr lvl="2">
              <a:lnSpc>
                <a:spcPct val="150000"/>
              </a:lnSpc>
              <a:defRPr>
                <a:solidFill>
                  <a:srgbClr val="6B6B6B"/>
                </a:solidFill>
              </a:defRPr>
            </a:pPr>
            <a:r>
              <a:rPr lang="en-US" sz="2800" dirty="0">
                <a:latin typeface="Helvetica" pitchFamily="2" charset="0"/>
              </a:rPr>
              <a:t>Guidance</a:t>
            </a:r>
          </a:p>
          <a:p>
            <a:pPr lvl="2">
              <a:lnSpc>
                <a:spcPct val="150000"/>
              </a:lnSpc>
              <a:defRPr>
                <a:solidFill>
                  <a:srgbClr val="6B6B6B"/>
                </a:solidFill>
              </a:defRPr>
            </a:pPr>
            <a:r>
              <a:rPr lang="en-US" sz="2800" dirty="0">
                <a:latin typeface="Helvetica" pitchFamily="2" charset="0"/>
              </a:rPr>
              <a:t>Strategy</a:t>
            </a:r>
          </a:p>
          <a:p>
            <a:pPr lvl="2">
              <a:lnSpc>
                <a:spcPct val="150000"/>
              </a:lnSpc>
              <a:defRPr>
                <a:solidFill>
                  <a:srgbClr val="6B6B6B"/>
                </a:solidFill>
              </a:defRPr>
            </a:pPr>
            <a:r>
              <a:rPr lang="en-US" sz="2800" dirty="0">
                <a:latin typeface="Helvetica" pitchFamily="2" charset="0"/>
              </a:rPr>
              <a:t>Customer Outreach</a:t>
            </a:r>
          </a:p>
          <a:p>
            <a:pPr lvl="2">
              <a:lnSpc>
                <a:spcPct val="150000"/>
              </a:lnSpc>
              <a:defRPr>
                <a:solidFill>
                  <a:srgbClr val="6B6B6B"/>
                </a:solidFill>
              </a:defRPr>
            </a:pPr>
            <a:r>
              <a:rPr lang="en-US" sz="2800" dirty="0">
                <a:latin typeface="Helvetica" pitchFamily="2" charset="0"/>
              </a:rPr>
              <a:t>Language Access</a:t>
            </a:r>
          </a:p>
          <a:p>
            <a:pPr lvl="2">
              <a:lnSpc>
                <a:spcPct val="150000"/>
              </a:lnSpc>
              <a:defRPr>
                <a:solidFill>
                  <a:srgbClr val="6B6B6B"/>
                </a:solidFill>
              </a:defRPr>
            </a:pPr>
            <a:r>
              <a:rPr lang="en-US" sz="2800" dirty="0">
                <a:latin typeface="Helvetica" pitchFamily="2" charset="0"/>
              </a:rPr>
              <a:t>Special Emphasis Portfolios</a:t>
            </a:r>
          </a:p>
        </p:txBody>
      </p:sp>
      <p:sp>
        <p:nvSpPr>
          <p:cNvPr id="4" name="Content Placeholder 3">
            <a:extLst>
              <a:ext uri="{FF2B5EF4-FFF2-40B4-BE49-F238E27FC236}">
                <a16:creationId xmlns:a16="http://schemas.microsoft.com/office/drawing/2014/main" id="{5AA19F42-12A7-2E4C-92BD-7604EBC9FE8E}"/>
              </a:ext>
            </a:extLst>
          </p:cNvPr>
          <p:cNvSpPr>
            <a:spLocks noGrp="1"/>
          </p:cNvSpPr>
          <p:nvPr>
            <p:ph sz="half" idx="2"/>
          </p:nvPr>
        </p:nvSpPr>
        <p:spPr>
          <a:xfrm>
            <a:off x="5908964" y="1825625"/>
            <a:ext cx="5181600" cy="4351338"/>
          </a:xfrm>
        </p:spPr>
        <p:txBody>
          <a:bodyPr/>
          <a:lstStyle/>
          <a:p>
            <a:pPr lvl="2">
              <a:lnSpc>
                <a:spcPct val="150000"/>
              </a:lnSpc>
              <a:defRPr>
                <a:solidFill>
                  <a:srgbClr val="6B6B6B"/>
                </a:solidFill>
              </a:defRPr>
            </a:pPr>
            <a:r>
              <a:rPr lang="en-US" sz="2800" dirty="0">
                <a:latin typeface="Helvetica" pitchFamily="2" charset="0"/>
              </a:rPr>
              <a:t>Training</a:t>
            </a:r>
          </a:p>
          <a:p>
            <a:pPr lvl="2">
              <a:lnSpc>
                <a:spcPct val="150000"/>
              </a:lnSpc>
              <a:defRPr>
                <a:solidFill>
                  <a:srgbClr val="6B6B6B"/>
                </a:solidFill>
              </a:defRPr>
            </a:pPr>
            <a:r>
              <a:rPr lang="en-US" sz="2800" dirty="0">
                <a:latin typeface="Helvetica" pitchFamily="2" charset="0"/>
              </a:rPr>
              <a:t>Complaints Processing</a:t>
            </a:r>
          </a:p>
          <a:p>
            <a:pPr lvl="2">
              <a:lnSpc>
                <a:spcPct val="150000"/>
              </a:lnSpc>
              <a:defRPr>
                <a:solidFill>
                  <a:srgbClr val="6B6B6B"/>
                </a:solidFill>
              </a:defRPr>
            </a:pPr>
            <a:r>
              <a:rPr lang="en-US" sz="2800" dirty="0">
                <a:latin typeface="Helvetica" pitchFamily="2" charset="0"/>
              </a:rPr>
              <a:t>Counseling</a:t>
            </a:r>
          </a:p>
          <a:p>
            <a:pPr lvl="2">
              <a:lnSpc>
                <a:spcPct val="150000"/>
              </a:lnSpc>
              <a:defRPr>
                <a:solidFill>
                  <a:srgbClr val="6B6B6B"/>
                </a:solidFill>
              </a:defRPr>
            </a:pPr>
            <a:r>
              <a:rPr lang="en-US" sz="2800" dirty="0">
                <a:latin typeface="Helvetica" pitchFamily="2" charset="0"/>
              </a:rPr>
              <a:t>Data Analytics</a:t>
            </a:r>
          </a:p>
          <a:p>
            <a:pPr lvl="2">
              <a:lnSpc>
                <a:spcPct val="150000"/>
              </a:lnSpc>
              <a:defRPr>
                <a:solidFill>
                  <a:srgbClr val="6B6B6B"/>
                </a:solidFill>
              </a:defRPr>
            </a:pPr>
            <a:r>
              <a:rPr lang="en-US" sz="2800" dirty="0">
                <a:latin typeface="Helvetica" pitchFamily="2" charset="0"/>
              </a:rPr>
              <a:t>Policy</a:t>
            </a:r>
          </a:p>
          <a:p>
            <a:endParaRPr lang="en-US" dirty="0">
              <a:latin typeface="Helvetica" pitchFamily="2" charset="0"/>
            </a:endParaRPr>
          </a:p>
        </p:txBody>
      </p:sp>
    </p:spTree>
    <p:extLst>
      <p:ext uri="{BB962C8B-B14F-4D97-AF65-F5344CB8AC3E}">
        <p14:creationId xmlns:p14="http://schemas.microsoft.com/office/powerpoint/2010/main" val="376210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2BC8-B1BB-F943-8FDC-A3683520F97E}"/>
              </a:ext>
            </a:extLst>
          </p:cNvPr>
          <p:cNvSpPr>
            <a:spLocks noGrp="1"/>
          </p:cNvSpPr>
          <p:nvPr>
            <p:ph type="title"/>
          </p:nvPr>
        </p:nvSpPr>
        <p:spPr>
          <a:xfrm>
            <a:off x="0" y="365125"/>
            <a:ext cx="12192000" cy="1325563"/>
          </a:xfrm>
          <a:solidFill>
            <a:schemeClr val="accent3"/>
          </a:solidFill>
        </p:spPr>
        <p:txBody>
          <a:bodyPr/>
          <a:lstStyle/>
          <a:p>
            <a:pPr algn="ctr"/>
            <a:r>
              <a:rPr lang="en-US" b="1" dirty="0">
                <a:solidFill>
                  <a:schemeClr val="bg1"/>
                </a:solidFill>
                <a:latin typeface="Helvetica" pitchFamily="2" charset="0"/>
              </a:rPr>
              <a:t>NIH MISSION</a:t>
            </a:r>
          </a:p>
        </p:txBody>
      </p:sp>
      <p:sp>
        <p:nvSpPr>
          <p:cNvPr id="3" name="Content Placeholder 2">
            <a:extLst>
              <a:ext uri="{FF2B5EF4-FFF2-40B4-BE49-F238E27FC236}">
                <a16:creationId xmlns:a16="http://schemas.microsoft.com/office/drawing/2014/main" id="{1EF9414A-D79F-8E4C-A36D-5F4668D30F50}"/>
              </a:ext>
            </a:extLst>
          </p:cNvPr>
          <p:cNvSpPr>
            <a:spLocks noGrp="1"/>
          </p:cNvSpPr>
          <p:nvPr>
            <p:ph idx="1"/>
          </p:nvPr>
        </p:nvSpPr>
        <p:spPr/>
        <p:txBody>
          <a:bodyPr>
            <a:normAutofit fontScale="62500" lnSpcReduction="20000"/>
          </a:bodyPr>
          <a:lstStyle/>
          <a:p>
            <a:pPr marL="0" indent="0" algn="ctr">
              <a:buNone/>
              <a:defRPr sz="4800">
                <a:solidFill>
                  <a:srgbClr val="6B6B6B"/>
                </a:solidFill>
              </a:defRPr>
            </a:pPr>
            <a:endParaRPr lang="en-US" dirty="0">
              <a:latin typeface="Helvetica" pitchFamily="2" charset="0"/>
            </a:endParaRPr>
          </a:p>
          <a:p>
            <a:pPr marL="0" indent="0" algn="ctr">
              <a:buNone/>
              <a:defRPr sz="4800">
                <a:solidFill>
                  <a:srgbClr val="6B6B6B"/>
                </a:solidFill>
              </a:defRPr>
            </a:pPr>
            <a:endParaRPr lang="en-US" dirty="0">
              <a:latin typeface="Helvetica" pitchFamily="2" charset="0"/>
            </a:endParaRPr>
          </a:p>
          <a:p>
            <a:pPr marL="0" indent="0" algn="ctr">
              <a:buNone/>
              <a:defRPr sz="4800">
                <a:solidFill>
                  <a:srgbClr val="6B6B6B"/>
                </a:solidFill>
              </a:defRPr>
            </a:pPr>
            <a:r>
              <a:rPr lang="en-US" dirty="0">
                <a:latin typeface="Helvetica" pitchFamily="2" charset="0"/>
              </a:rPr>
              <a:t>To seek fundamental knowledge about the</a:t>
            </a:r>
          </a:p>
          <a:p>
            <a:pPr marL="0" indent="0" algn="ctr">
              <a:buNone/>
              <a:defRPr sz="4800">
                <a:solidFill>
                  <a:srgbClr val="6B6B6B"/>
                </a:solidFill>
              </a:defRPr>
            </a:pPr>
            <a:r>
              <a:rPr lang="en-US" dirty="0">
                <a:latin typeface="Helvetica" pitchFamily="2" charset="0"/>
              </a:rPr>
              <a:t>nature and behavior of living systems and </a:t>
            </a:r>
          </a:p>
          <a:p>
            <a:pPr marL="0" indent="0" algn="ctr">
              <a:buNone/>
              <a:defRPr sz="4800">
                <a:solidFill>
                  <a:srgbClr val="6B6B6B"/>
                </a:solidFill>
              </a:defRPr>
            </a:pPr>
            <a:r>
              <a:rPr lang="en-US" dirty="0">
                <a:latin typeface="Helvetica" pitchFamily="2" charset="0"/>
              </a:rPr>
              <a:t>the application of that knowledge </a:t>
            </a:r>
          </a:p>
          <a:p>
            <a:pPr marL="0" indent="0" algn="ctr">
              <a:buNone/>
              <a:defRPr sz="4800">
                <a:solidFill>
                  <a:srgbClr val="6B6B6B"/>
                </a:solidFill>
              </a:defRPr>
            </a:pPr>
            <a:r>
              <a:rPr lang="en-US" dirty="0">
                <a:latin typeface="Helvetica" pitchFamily="2" charset="0"/>
              </a:rPr>
              <a:t>to enhance health, lengthen life, </a:t>
            </a:r>
          </a:p>
          <a:p>
            <a:pPr marL="0" indent="0" algn="ctr">
              <a:buNone/>
              <a:defRPr sz="4800">
                <a:solidFill>
                  <a:srgbClr val="6B6B6B"/>
                </a:solidFill>
              </a:defRPr>
            </a:pPr>
            <a:r>
              <a:rPr lang="en-US" dirty="0">
                <a:latin typeface="Helvetica" pitchFamily="2" charset="0"/>
              </a:rPr>
              <a:t>and reduce illness and disability.</a:t>
            </a:r>
          </a:p>
          <a:p>
            <a:pPr marL="0" indent="0" algn="ctr">
              <a:buNone/>
              <a:defRPr sz="4800">
                <a:solidFill>
                  <a:srgbClr val="6B6B6B"/>
                </a:solidFill>
              </a:defRPr>
            </a:pPr>
            <a:endParaRPr lang="en-US" dirty="0">
              <a:latin typeface="Helvetica" pitchFamily="2" charset="0"/>
            </a:endParaRPr>
          </a:p>
          <a:p>
            <a:pPr marL="0" indent="0" algn="ctr">
              <a:buNone/>
              <a:defRPr sz="4800" i="1">
                <a:solidFill>
                  <a:srgbClr val="00B0F0"/>
                </a:solidFill>
              </a:defRPr>
            </a:pPr>
            <a:r>
              <a:rPr lang="en-US" dirty="0">
                <a:latin typeface="Helvetica" pitchFamily="2" charset="0"/>
              </a:rPr>
              <a:t>Turning Discovery Into Health</a:t>
            </a:r>
          </a:p>
          <a:p>
            <a:endParaRPr lang="en-US" dirty="0">
              <a:latin typeface="Helvetica" pitchFamily="2" charset="0"/>
            </a:endParaRPr>
          </a:p>
        </p:txBody>
      </p:sp>
    </p:spTree>
    <p:extLst>
      <p:ext uri="{BB962C8B-B14F-4D97-AF65-F5344CB8AC3E}">
        <p14:creationId xmlns:p14="http://schemas.microsoft.com/office/powerpoint/2010/main" val="126004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EF02-A7C7-384B-9DD4-B6F9C385DF82}"/>
              </a:ext>
            </a:extLst>
          </p:cNvPr>
          <p:cNvSpPr>
            <a:spLocks noGrp="1"/>
          </p:cNvSpPr>
          <p:nvPr>
            <p:ph type="title"/>
          </p:nvPr>
        </p:nvSpPr>
        <p:spPr>
          <a:xfrm>
            <a:off x="0" y="365125"/>
            <a:ext cx="12192000" cy="1325563"/>
          </a:xfrm>
          <a:solidFill>
            <a:schemeClr val="accent3"/>
          </a:solidFill>
        </p:spPr>
        <p:txBody>
          <a:bodyPr/>
          <a:lstStyle/>
          <a:p>
            <a:pPr algn="ctr"/>
            <a:r>
              <a:rPr lang="en-US" b="1" dirty="0">
                <a:solidFill>
                  <a:schemeClr val="bg1"/>
                </a:solidFill>
                <a:latin typeface="Helvetica" pitchFamily="2" charset="0"/>
              </a:rPr>
              <a:t>EDI MISSION</a:t>
            </a:r>
          </a:p>
        </p:txBody>
      </p:sp>
      <p:sp>
        <p:nvSpPr>
          <p:cNvPr id="3" name="Content Placeholder 2">
            <a:extLst>
              <a:ext uri="{FF2B5EF4-FFF2-40B4-BE49-F238E27FC236}">
                <a16:creationId xmlns:a16="http://schemas.microsoft.com/office/drawing/2014/main" id="{4A49A9CC-FABE-E648-961E-8B9836F2B144}"/>
              </a:ext>
            </a:extLst>
          </p:cNvPr>
          <p:cNvSpPr>
            <a:spLocks noGrp="1"/>
          </p:cNvSpPr>
          <p:nvPr>
            <p:ph idx="1"/>
          </p:nvPr>
        </p:nvSpPr>
        <p:spPr>
          <a:xfrm>
            <a:off x="838200" y="2379807"/>
            <a:ext cx="10515600" cy="4351338"/>
          </a:xfrm>
        </p:spPr>
        <p:txBody>
          <a:bodyPr/>
          <a:lstStyle/>
          <a:p>
            <a:pPr marL="0" indent="0" algn="ctr">
              <a:buNone/>
            </a:pPr>
            <a:r>
              <a:rPr lang="en-US" dirty="0">
                <a:latin typeface="Helvetica" pitchFamily="2" charset="0"/>
              </a:rPr>
              <a:t>We cultivate a culture of inclusion</a:t>
            </a:r>
          </a:p>
          <a:p>
            <a:pPr marL="0" indent="0" algn="ctr">
              <a:buNone/>
            </a:pPr>
            <a:r>
              <a:rPr lang="en-US" dirty="0">
                <a:latin typeface="Helvetica" pitchFamily="2" charset="0"/>
              </a:rPr>
              <a:t>where diverse talent is leveraged</a:t>
            </a:r>
          </a:p>
          <a:p>
            <a:pPr marL="0" indent="0" algn="ctr">
              <a:buNone/>
            </a:pPr>
            <a:r>
              <a:rPr lang="en-US" dirty="0">
                <a:latin typeface="Helvetica" pitchFamily="2" charset="0"/>
              </a:rPr>
              <a:t>to advance </a:t>
            </a:r>
            <a:r>
              <a:rPr lang="en-US" dirty="0">
                <a:solidFill>
                  <a:schemeClr val="accent1"/>
                </a:solidFill>
                <a:latin typeface="Helvetica" pitchFamily="2" charset="0"/>
              </a:rPr>
              <a:t>health</a:t>
            </a:r>
            <a:r>
              <a:rPr lang="en-US" dirty="0">
                <a:latin typeface="Helvetica" pitchFamily="2" charset="0"/>
              </a:rPr>
              <a:t> </a:t>
            </a:r>
            <a:r>
              <a:rPr lang="en-US" dirty="0">
                <a:solidFill>
                  <a:schemeClr val="accent1"/>
                </a:solidFill>
                <a:latin typeface="Helvetica" pitchFamily="2" charset="0"/>
              </a:rPr>
              <a:t>discovery</a:t>
            </a:r>
            <a:r>
              <a:rPr lang="en-US" dirty="0">
                <a:latin typeface="Helvetica" pitchFamily="2" charset="0"/>
              </a:rPr>
              <a:t>.</a:t>
            </a:r>
          </a:p>
          <a:p>
            <a:pPr marL="0" indent="0">
              <a:buNone/>
            </a:pPr>
            <a:endParaRPr lang="en-US" dirty="0"/>
          </a:p>
        </p:txBody>
      </p:sp>
    </p:spTree>
    <p:extLst>
      <p:ext uri="{BB962C8B-B14F-4D97-AF65-F5344CB8AC3E}">
        <p14:creationId xmlns:p14="http://schemas.microsoft.com/office/powerpoint/2010/main" val="169364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E06B-457E-4845-8EC3-BC2EB2856AC1}"/>
              </a:ext>
            </a:extLst>
          </p:cNvPr>
          <p:cNvSpPr>
            <a:spLocks noGrp="1"/>
          </p:cNvSpPr>
          <p:nvPr>
            <p:ph type="title"/>
          </p:nvPr>
        </p:nvSpPr>
        <p:spPr>
          <a:xfrm>
            <a:off x="0" y="365125"/>
            <a:ext cx="12192000" cy="1325563"/>
          </a:xfrm>
          <a:solidFill>
            <a:schemeClr val="accent3"/>
          </a:solidFill>
        </p:spPr>
        <p:txBody>
          <a:bodyPr/>
          <a:lstStyle/>
          <a:p>
            <a:pPr algn="ctr"/>
            <a:r>
              <a:rPr lang="en-US" b="1" dirty="0">
                <a:solidFill>
                  <a:schemeClr val="bg1"/>
                </a:solidFill>
                <a:latin typeface="Helvetica" pitchFamily="2" charset="0"/>
              </a:rPr>
              <a:t>EDI VISION</a:t>
            </a:r>
          </a:p>
        </p:txBody>
      </p:sp>
      <p:sp>
        <p:nvSpPr>
          <p:cNvPr id="3" name="Content Placeholder 2">
            <a:extLst>
              <a:ext uri="{FF2B5EF4-FFF2-40B4-BE49-F238E27FC236}">
                <a16:creationId xmlns:a16="http://schemas.microsoft.com/office/drawing/2014/main" id="{E91B2BAB-C2E4-CE48-88C3-54A9935A40F2}"/>
              </a:ext>
            </a:extLst>
          </p:cNvPr>
          <p:cNvSpPr>
            <a:spLocks noGrp="1"/>
          </p:cNvSpPr>
          <p:nvPr>
            <p:ph idx="1"/>
          </p:nvPr>
        </p:nvSpPr>
        <p:spPr/>
        <p:txBody>
          <a:bodyPr/>
          <a:lstStyle/>
          <a:p>
            <a:pPr marL="0" indent="0" algn="ctr">
              <a:buNone/>
            </a:pPr>
            <a:endParaRPr lang="en-US" dirty="0">
              <a:latin typeface="Helvetica" pitchFamily="2" charset="0"/>
            </a:endParaRPr>
          </a:p>
          <a:p>
            <a:pPr marL="0" indent="0" algn="ctr">
              <a:buNone/>
            </a:pPr>
            <a:r>
              <a:rPr lang="en-US" dirty="0">
                <a:latin typeface="Helvetica" pitchFamily="2" charset="0"/>
              </a:rPr>
              <a:t>Making NIH the premier place</a:t>
            </a:r>
          </a:p>
          <a:p>
            <a:pPr marL="0" indent="0" algn="ctr">
              <a:buNone/>
            </a:pPr>
            <a:r>
              <a:rPr lang="en-US" dirty="0">
                <a:latin typeface="Helvetica" pitchFamily="2" charset="0"/>
              </a:rPr>
              <a:t>for diverse talent</a:t>
            </a:r>
          </a:p>
          <a:p>
            <a:pPr marL="0" indent="0" algn="ctr">
              <a:buNone/>
            </a:pPr>
            <a:r>
              <a:rPr lang="en-US" dirty="0">
                <a:latin typeface="Helvetica" pitchFamily="2" charset="0"/>
              </a:rPr>
              <a:t>to work and </a:t>
            </a:r>
            <a:r>
              <a:rPr lang="en-US" dirty="0">
                <a:solidFill>
                  <a:schemeClr val="accent1"/>
                </a:solidFill>
                <a:latin typeface="Helvetica" pitchFamily="2" charset="0"/>
              </a:rPr>
              <a:t>discover</a:t>
            </a:r>
            <a:r>
              <a:rPr lang="en-US" dirty="0">
                <a:latin typeface="Helvetica" pitchFamily="2" charset="0"/>
              </a:rPr>
              <a:t>.</a:t>
            </a:r>
          </a:p>
          <a:p>
            <a:endParaRPr lang="en-US" dirty="0">
              <a:latin typeface="Helvetica" pitchFamily="2" charset="0"/>
            </a:endParaRPr>
          </a:p>
        </p:txBody>
      </p:sp>
    </p:spTree>
    <p:extLst>
      <p:ext uri="{BB962C8B-B14F-4D97-AF65-F5344CB8AC3E}">
        <p14:creationId xmlns:p14="http://schemas.microsoft.com/office/powerpoint/2010/main" val="263853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8376-BB35-4540-818F-A08BDE12CDA4}"/>
              </a:ext>
            </a:extLst>
          </p:cNvPr>
          <p:cNvSpPr>
            <a:spLocks noGrp="1"/>
          </p:cNvSpPr>
          <p:nvPr>
            <p:ph type="title"/>
          </p:nvPr>
        </p:nvSpPr>
        <p:spPr>
          <a:xfrm>
            <a:off x="0" y="365125"/>
            <a:ext cx="12192000" cy="1325563"/>
          </a:xfrm>
          <a:solidFill>
            <a:schemeClr val="accent3"/>
          </a:solidFill>
        </p:spPr>
        <p:txBody>
          <a:bodyPr/>
          <a:lstStyle/>
          <a:p>
            <a:pPr algn="ctr"/>
            <a:r>
              <a:rPr lang="en-US" b="1" dirty="0">
                <a:solidFill>
                  <a:schemeClr val="bg1"/>
                </a:solidFill>
                <a:latin typeface="Helvetica" pitchFamily="2" charset="0"/>
              </a:rPr>
              <a:t>WORDS FROM OUR STAFF</a:t>
            </a:r>
          </a:p>
        </p:txBody>
      </p:sp>
      <p:sp>
        <p:nvSpPr>
          <p:cNvPr id="3" name="Content Placeholder 2">
            <a:extLst>
              <a:ext uri="{FF2B5EF4-FFF2-40B4-BE49-F238E27FC236}">
                <a16:creationId xmlns:a16="http://schemas.microsoft.com/office/drawing/2014/main" id="{D0858349-3D89-1B42-AD7D-847BF64684BD}"/>
              </a:ext>
            </a:extLst>
          </p:cNvPr>
          <p:cNvSpPr>
            <a:spLocks noGrp="1"/>
          </p:cNvSpPr>
          <p:nvPr>
            <p:ph idx="1"/>
          </p:nvPr>
        </p:nvSpPr>
        <p:spPr/>
        <p:txBody>
          <a:bodyPr/>
          <a:lstStyle/>
          <a:p>
            <a:pPr marL="0" indent="0">
              <a:buNone/>
            </a:pPr>
            <a:endParaRPr lang="en-US" dirty="0">
              <a:latin typeface="Helvetica" pitchFamily="2" charset="0"/>
              <a:hlinkClick r:id="rId3"/>
            </a:endParaRPr>
          </a:p>
          <a:p>
            <a:pPr marL="0" indent="0">
              <a:buNone/>
            </a:pPr>
            <a:r>
              <a:rPr lang="en-US" dirty="0">
                <a:latin typeface="Helvetica" pitchFamily="2" charset="0"/>
                <a:hlinkClick r:id="rId3"/>
              </a:rPr>
              <a:t>https://www.youtube.com/watch?v=S7rBpIFwxzY&amp;list=PLpqvIz-v880JlfjPCS4_2DLHmzd-p_1pV&amp;index=3</a:t>
            </a:r>
            <a:endParaRPr lang="en-US" dirty="0">
              <a:latin typeface="Helvetica" pitchFamily="2" charset="0"/>
            </a:endParaRPr>
          </a:p>
          <a:p>
            <a:pPr marL="0" indent="0">
              <a:buNone/>
            </a:pPr>
            <a:endParaRPr lang="en-US" dirty="0">
              <a:latin typeface="Helvetica" pitchFamily="2" charset="0"/>
            </a:endParaRPr>
          </a:p>
          <a:p>
            <a:pPr marL="0" indent="0">
              <a:buNone/>
            </a:pPr>
            <a:endParaRPr lang="en-US" dirty="0">
              <a:latin typeface="Helvetica" pitchFamily="2" charset="0"/>
            </a:endParaRPr>
          </a:p>
        </p:txBody>
      </p:sp>
    </p:spTree>
    <p:extLst>
      <p:ext uri="{BB962C8B-B14F-4D97-AF65-F5344CB8AC3E}">
        <p14:creationId xmlns:p14="http://schemas.microsoft.com/office/powerpoint/2010/main" val="297488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C068-51CE-9D45-8408-B96DFE779826}"/>
              </a:ext>
            </a:extLst>
          </p:cNvPr>
          <p:cNvSpPr>
            <a:spLocks noGrp="1"/>
          </p:cNvSpPr>
          <p:nvPr>
            <p:ph type="title"/>
          </p:nvPr>
        </p:nvSpPr>
        <p:spPr>
          <a:xfrm>
            <a:off x="0" y="365125"/>
            <a:ext cx="12192000" cy="1325563"/>
          </a:xfrm>
          <a:solidFill>
            <a:schemeClr val="accent1"/>
          </a:solidFill>
        </p:spPr>
        <p:txBody>
          <a:bodyPr>
            <a:normAutofit/>
          </a:bodyPr>
          <a:lstStyle/>
          <a:p>
            <a:pPr algn="ctr"/>
            <a:r>
              <a:rPr lang="en-US" b="1" dirty="0">
                <a:solidFill>
                  <a:schemeClr val="bg1"/>
                </a:solidFill>
                <a:latin typeface="Helvetica" pitchFamily="2" charset="0"/>
              </a:rPr>
              <a:t>CONSULTING: Overview</a:t>
            </a:r>
          </a:p>
        </p:txBody>
      </p:sp>
      <p:sp>
        <p:nvSpPr>
          <p:cNvPr id="3" name="Content Placeholder 2">
            <a:extLst>
              <a:ext uri="{FF2B5EF4-FFF2-40B4-BE49-F238E27FC236}">
                <a16:creationId xmlns:a16="http://schemas.microsoft.com/office/drawing/2014/main" id="{5C73596B-A513-AA48-8300-E0A81FC91250}"/>
              </a:ext>
            </a:extLst>
          </p:cNvPr>
          <p:cNvSpPr>
            <a:spLocks noGrp="1"/>
          </p:cNvSpPr>
          <p:nvPr>
            <p:ph idx="1"/>
          </p:nvPr>
        </p:nvSpPr>
        <p:spPr/>
        <p:txBody>
          <a:bodyPr>
            <a:normAutofit fontScale="70000" lnSpcReduction="20000"/>
          </a:bodyPr>
          <a:lstStyle/>
          <a:p>
            <a:pPr marL="0" indent="0">
              <a:buNone/>
            </a:pPr>
            <a:endParaRPr lang="en-US" sz="3600" dirty="0">
              <a:solidFill>
                <a:schemeClr val="accent1"/>
              </a:solidFill>
              <a:latin typeface="Helvetica" pitchFamily="2" charset="0"/>
            </a:endParaRPr>
          </a:p>
          <a:p>
            <a:pPr marL="0" indent="0">
              <a:buNone/>
            </a:pPr>
            <a:r>
              <a:rPr lang="en-US" sz="3600" dirty="0">
                <a:solidFill>
                  <a:schemeClr val="accent1"/>
                </a:solidFill>
                <a:latin typeface="Helvetica" pitchFamily="2" charset="0"/>
              </a:rPr>
              <a:t>Goals</a:t>
            </a:r>
          </a:p>
          <a:p>
            <a:pPr marL="914282" lvl="1" indent="-457200">
              <a:lnSpc>
                <a:spcPct val="120000"/>
              </a:lnSpc>
              <a:buSzPct val="90000"/>
              <a:defRPr sz="4500">
                <a:solidFill>
                  <a:srgbClr val="6B6B6B"/>
                </a:solidFill>
              </a:defRPr>
            </a:pPr>
            <a:r>
              <a:rPr lang="en-US" sz="3600" dirty="0">
                <a:solidFill>
                  <a:schemeClr val="bg2">
                    <a:lumMod val="10000"/>
                  </a:schemeClr>
                </a:solidFill>
                <a:latin typeface="Helvetica" pitchFamily="2" charset="0"/>
              </a:rPr>
              <a:t>Improve strategic thinking</a:t>
            </a:r>
          </a:p>
          <a:p>
            <a:pPr marL="914282" lvl="1" indent="-457200">
              <a:lnSpc>
                <a:spcPct val="120000"/>
              </a:lnSpc>
              <a:buSzPct val="90000"/>
              <a:defRPr sz="4500">
                <a:solidFill>
                  <a:srgbClr val="6B6B6B"/>
                </a:solidFill>
              </a:defRPr>
            </a:pPr>
            <a:r>
              <a:rPr lang="en-US" sz="3600" dirty="0">
                <a:solidFill>
                  <a:schemeClr val="bg2">
                    <a:lumMod val="10000"/>
                  </a:schemeClr>
                </a:solidFill>
                <a:latin typeface="Helvetica" pitchFamily="2" charset="0"/>
              </a:rPr>
              <a:t>Enhance culture and performance</a:t>
            </a:r>
          </a:p>
          <a:p>
            <a:pPr>
              <a:lnSpc>
                <a:spcPct val="120000"/>
              </a:lnSpc>
              <a:buClr>
                <a:srgbClr val="DADADA"/>
              </a:buClr>
              <a:buSzPct val="90000"/>
              <a:defRPr sz="4500">
                <a:solidFill>
                  <a:srgbClr val="6B6B6B"/>
                </a:solidFill>
              </a:defRPr>
            </a:pPr>
            <a:endParaRPr lang="en-US" sz="3600" dirty="0">
              <a:solidFill>
                <a:schemeClr val="bg2">
                  <a:lumMod val="10000"/>
                </a:schemeClr>
              </a:solidFill>
              <a:latin typeface="Helvetica" pitchFamily="2" charset="0"/>
            </a:endParaRPr>
          </a:p>
          <a:p>
            <a:pPr marL="0" indent="0">
              <a:lnSpc>
                <a:spcPct val="120000"/>
              </a:lnSpc>
              <a:buClr>
                <a:srgbClr val="DADADA"/>
              </a:buClr>
              <a:buSzPct val="90000"/>
              <a:buNone/>
              <a:defRPr sz="4500">
                <a:solidFill>
                  <a:srgbClr val="6B6B6B"/>
                </a:solidFill>
              </a:defRPr>
            </a:pPr>
            <a:r>
              <a:rPr lang="en-US" sz="3600" dirty="0">
                <a:solidFill>
                  <a:schemeClr val="accent1"/>
                </a:solidFill>
                <a:latin typeface="Helvetica" pitchFamily="2" charset="0"/>
              </a:rPr>
              <a:t>Services</a:t>
            </a:r>
          </a:p>
          <a:p>
            <a:pPr marL="1028582" lvl="1" indent="-571500">
              <a:lnSpc>
                <a:spcPct val="120000"/>
              </a:lnSpc>
              <a:buSzPct val="90000"/>
              <a:defRPr sz="4500">
                <a:solidFill>
                  <a:srgbClr val="6B6B6B"/>
                </a:solidFill>
              </a:defRPr>
            </a:pPr>
            <a:r>
              <a:rPr lang="en-US" sz="3600" dirty="0">
                <a:solidFill>
                  <a:schemeClr val="bg2">
                    <a:lumMod val="10000"/>
                  </a:schemeClr>
                </a:solidFill>
                <a:latin typeface="Helvetica" pitchFamily="2" charset="0"/>
              </a:rPr>
              <a:t>Customized toolkits</a:t>
            </a:r>
          </a:p>
          <a:p>
            <a:pPr marL="1028582" lvl="1" indent="-571500">
              <a:lnSpc>
                <a:spcPct val="120000"/>
              </a:lnSpc>
              <a:buSzPct val="90000"/>
              <a:defRPr sz="4500">
                <a:solidFill>
                  <a:srgbClr val="6B6B6B"/>
                </a:solidFill>
              </a:defRPr>
            </a:pPr>
            <a:r>
              <a:rPr lang="en-US" sz="3600" dirty="0">
                <a:solidFill>
                  <a:schemeClr val="bg2">
                    <a:lumMod val="10000"/>
                  </a:schemeClr>
                </a:solidFill>
                <a:latin typeface="Helvetica" pitchFamily="2" charset="0"/>
              </a:rPr>
              <a:t>Workshops and programs</a:t>
            </a:r>
          </a:p>
          <a:p>
            <a:pPr marL="1028582" lvl="1" indent="-571500">
              <a:lnSpc>
                <a:spcPct val="120000"/>
              </a:lnSpc>
              <a:buSzPct val="90000"/>
              <a:defRPr sz="4500">
                <a:solidFill>
                  <a:srgbClr val="6B6B6B"/>
                </a:solidFill>
              </a:defRPr>
            </a:pPr>
            <a:r>
              <a:rPr lang="en-US" sz="3600" dirty="0">
                <a:solidFill>
                  <a:schemeClr val="bg2">
                    <a:lumMod val="10000"/>
                  </a:schemeClr>
                </a:solidFill>
                <a:latin typeface="Helvetica" pitchFamily="2" charset="0"/>
              </a:rPr>
              <a:t>Institute and Center liaising</a:t>
            </a:r>
            <a:endParaRPr lang="en-US" dirty="0">
              <a:latin typeface="Helvetica" pitchFamily="2" charset="0"/>
            </a:endParaRPr>
          </a:p>
        </p:txBody>
      </p:sp>
    </p:spTree>
    <p:extLst>
      <p:ext uri="{BB962C8B-B14F-4D97-AF65-F5344CB8AC3E}">
        <p14:creationId xmlns:p14="http://schemas.microsoft.com/office/powerpoint/2010/main" val="80429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DA89E-3FFF-304B-9E87-F8027F7FBFEF}"/>
              </a:ext>
            </a:extLst>
          </p:cNvPr>
          <p:cNvSpPr>
            <a:spLocks noGrp="1"/>
          </p:cNvSpPr>
          <p:nvPr>
            <p:ph idx="1"/>
          </p:nvPr>
        </p:nvSpPr>
        <p:spPr>
          <a:xfrm>
            <a:off x="838200" y="2141537"/>
            <a:ext cx="10515600" cy="4351338"/>
          </a:xfrm>
        </p:spPr>
        <p:txBody>
          <a:bodyPr>
            <a:normAutofit fontScale="92500" lnSpcReduction="20000"/>
          </a:bodyPr>
          <a:lstStyle/>
          <a:p>
            <a:pPr marL="0" indent="0" algn="ctr">
              <a:buNone/>
            </a:pPr>
            <a:r>
              <a:rPr lang="en-US" sz="3900" b="1" dirty="0">
                <a:solidFill>
                  <a:schemeClr val="accent1"/>
                </a:solidFill>
                <a:latin typeface="Helvetica Light" panose="020B0403020202020204" pitchFamily="34" charset="0"/>
              </a:rPr>
              <a:t>“Dear Guidance”</a:t>
            </a:r>
          </a:p>
          <a:p>
            <a:pPr marL="0" indent="0" algn="ctr">
              <a:buNone/>
            </a:pPr>
            <a:endParaRPr lang="en-US" dirty="0">
              <a:latin typeface="Helvetica Light" panose="020B0403020202020204" pitchFamily="34" charset="0"/>
            </a:endParaRPr>
          </a:p>
          <a:p>
            <a:pPr marL="0" indent="0" algn="ctr">
              <a:buNone/>
            </a:pPr>
            <a:r>
              <a:rPr lang="en-US" dirty="0">
                <a:latin typeface="Helvetica Light" panose="020B0403020202020204" pitchFamily="34" charset="0"/>
              </a:rPr>
              <a:t>Anonymous online submissions</a:t>
            </a:r>
          </a:p>
          <a:p>
            <a:pPr marL="0" indent="0" algn="ctr">
              <a:buNone/>
            </a:pPr>
            <a:endParaRPr lang="en-US" dirty="0">
              <a:latin typeface="Helvetica Light" panose="020B0403020202020204" pitchFamily="34" charset="0"/>
            </a:endParaRPr>
          </a:p>
          <a:p>
            <a:pPr marL="0" indent="0" algn="ctr">
              <a:buNone/>
            </a:pPr>
            <a:r>
              <a:rPr lang="en-US" dirty="0">
                <a:latin typeface="Helvetica Light" panose="020B0403020202020204" pitchFamily="34" charset="0"/>
              </a:rPr>
              <a:t>48-hour response time</a:t>
            </a:r>
          </a:p>
          <a:p>
            <a:pPr marL="0" indent="0" algn="ctr">
              <a:buNone/>
            </a:pPr>
            <a:endParaRPr lang="en-US" dirty="0">
              <a:latin typeface="Helvetica Light" panose="020B0403020202020204" pitchFamily="34" charset="0"/>
            </a:endParaRPr>
          </a:p>
          <a:p>
            <a:pPr marL="0" indent="0" algn="ctr">
              <a:buNone/>
            </a:pPr>
            <a:r>
              <a:rPr lang="en-US" dirty="0">
                <a:latin typeface="Helvetica Light" panose="020B0403020202020204" pitchFamily="34" charset="0"/>
              </a:rPr>
              <a:t>Handled by an EEO expert</a:t>
            </a:r>
          </a:p>
          <a:p>
            <a:pPr marL="0" indent="0" algn="ctr">
              <a:buNone/>
            </a:pPr>
            <a:endParaRPr lang="en-US" dirty="0">
              <a:latin typeface="Helvetica Light" panose="020B0403020202020204" pitchFamily="34" charset="0"/>
            </a:endParaRPr>
          </a:p>
          <a:p>
            <a:pPr marL="0" indent="0" algn="ctr">
              <a:buNone/>
            </a:pPr>
            <a:endParaRPr lang="en-US" dirty="0">
              <a:latin typeface="Helvetica Light" panose="020B0403020202020204" pitchFamily="34" charset="0"/>
            </a:endParaRPr>
          </a:p>
          <a:p>
            <a:pPr marL="0" indent="0" algn="ctr">
              <a:buNone/>
            </a:pPr>
            <a:r>
              <a:rPr lang="en-US" dirty="0">
                <a:hlinkClick r:id="rId3"/>
              </a:rPr>
              <a:t>https://www.edi.nih.gov/guidance</a:t>
            </a:r>
            <a:endParaRPr lang="en-US" dirty="0"/>
          </a:p>
        </p:txBody>
      </p:sp>
      <p:sp>
        <p:nvSpPr>
          <p:cNvPr id="4" name="Title 1">
            <a:extLst>
              <a:ext uri="{FF2B5EF4-FFF2-40B4-BE49-F238E27FC236}">
                <a16:creationId xmlns:a16="http://schemas.microsoft.com/office/drawing/2014/main" id="{4E6F0941-1879-9C49-8D7C-BF1F7E63C9BB}"/>
              </a:ext>
            </a:extLst>
          </p:cNvPr>
          <p:cNvSpPr>
            <a:spLocks noGrp="1"/>
          </p:cNvSpPr>
          <p:nvPr>
            <p:ph type="title"/>
          </p:nvPr>
        </p:nvSpPr>
        <p:spPr>
          <a:xfrm>
            <a:off x="0" y="365125"/>
            <a:ext cx="12192000" cy="1325563"/>
          </a:xfrm>
          <a:solidFill>
            <a:schemeClr val="accent1"/>
          </a:solidFill>
        </p:spPr>
        <p:txBody>
          <a:bodyPr>
            <a:normAutofit/>
          </a:bodyPr>
          <a:lstStyle/>
          <a:p>
            <a:pPr algn="ctr"/>
            <a:r>
              <a:rPr lang="en-US" b="1" dirty="0">
                <a:solidFill>
                  <a:schemeClr val="bg1"/>
                </a:solidFill>
                <a:latin typeface="Helvetica" pitchFamily="2" charset="0"/>
              </a:rPr>
              <a:t>CONSULTING: Expert Guidance</a:t>
            </a:r>
          </a:p>
        </p:txBody>
      </p:sp>
    </p:spTree>
    <p:extLst>
      <p:ext uri="{BB962C8B-B14F-4D97-AF65-F5344CB8AC3E}">
        <p14:creationId xmlns:p14="http://schemas.microsoft.com/office/powerpoint/2010/main" val="128642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5201</Words>
  <Application>Microsoft Macintosh PowerPoint</Application>
  <PresentationFormat>Widescreen</PresentationFormat>
  <Paragraphs>333</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Roman</vt:lpstr>
      <vt:lpstr>Calibri</vt:lpstr>
      <vt:lpstr>Calibri Light</vt:lpstr>
      <vt:lpstr>Helvetica</vt:lpstr>
      <vt:lpstr>Helvetica Light</vt:lpstr>
      <vt:lpstr>Wingdings</vt:lpstr>
      <vt:lpstr>Office Theme</vt:lpstr>
      <vt:lpstr>Office of Equity  Diversity &amp; Inclusion  New Employee Orientation </vt:lpstr>
      <vt:lpstr>WORDS FROM DR. COLLINS</vt:lpstr>
      <vt:lpstr>PORTFOLIO OF SERVICES</vt:lpstr>
      <vt:lpstr>NIH MISSION</vt:lpstr>
      <vt:lpstr>EDI MISSION</vt:lpstr>
      <vt:lpstr>EDI VISION</vt:lpstr>
      <vt:lpstr>WORDS FROM OUR STAFF</vt:lpstr>
      <vt:lpstr>CONSULTING: Overview</vt:lpstr>
      <vt:lpstr>CONSULTING: Expert Guidance</vt:lpstr>
      <vt:lpstr>CONSULTING: Language Access</vt:lpstr>
      <vt:lpstr>CONSULTING: Reasonable Accommodation</vt:lpstr>
      <vt:lpstr>PEOPLE</vt:lpstr>
      <vt:lpstr>TRAINING</vt:lpstr>
      <vt:lpstr>RESOLUTION: RESPONSIBILITIES</vt:lpstr>
      <vt:lpstr>RESOLUTION: NIH EEO POLICY</vt:lpstr>
      <vt:lpstr>RESOLUTION: EEO TRAINING</vt:lpstr>
      <vt:lpstr>RESOLUTION: NO FEAR ACT</vt:lpstr>
      <vt:lpstr>RESOLUTION: WORKPLACE HARASSMENT</vt:lpstr>
      <vt:lpstr>RESOLUTION: FILING A COMPLAINT</vt:lpstr>
      <vt:lpstr>NIH CIVIL PROGRAM</vt:lpstr>
      <vt:lpstr>HOW TO CONTACT NIH CIVIL PROGRAM</vt:lpstr>
      <vt:lpstr>DATA</vt:lpstr>
      <vt:lpstr>POLICY</vt:lpstr>
      <vt:lpstr>THE EDI BLOG</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Equity Diversity &amp; Inclusion New Employee Orientation </dc:title>
  <dc:subject/>
  <dc:creator>EDI</dc:creator>
  <cp:keywords/>
  <dc:description/>
  <cp:lastModifiedBy>Han, Anna (NIH/OD) [E]</cp:lastModifiedBy>
  <cp:revision>27</cp:revision>
  <dcterms:created xsi:type="dcterms:W3CDTF">2020-03-13T15:38:09Z</dcterms:created>
  <dcterms:modified xsi:type="dcterms:W3CDTF">2020-03-13T16:47:43Z</dcterms:modified>
  <cp:category/>
</cp:coreProperties>
</file>