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78" r:id="rId2"/>
    <p:sldId id="778" r:id="rId3"/>
    <p:sldId id="268" r:id="rId4"/>
    <p:sldId id="271" r:id="rId5"/>
    <p:sldId id="779" r:id="rId6"/>
    <p:sldId id="777" r:id="rId7"/>
    <p:sldId id="272" r:id="rId8"/>
    <p:sldId id="773" r:id="rId9"/>
    <p:sldId id="780" r:id="rId10"/>
    <p:sldId id="78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au, Barbara (NIH/OD) [E]" initials="BB([" lastIdx="1" clrIdx="0">
    <p:extLst>
      <p:ext uri="{19B8F6BF-5375-455C-9EA6-DF929625EA0E}">
        <p15:presenceInfo xmlns:p15="http://schemas.microsoft.com/office/powerpoint/2012/main" userId="S::blaubc@nih.gov::06ace7c8-a29c-436d-b853-2cbd827477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FFFFFF"/>
    <a:srgbClr val="92C8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94975" autoAdjust="0"/>
  </p:normalViewPr>
  <p:slideViewPr>
    <p:cSldViewPr snapToGrid="0">
      <p:cViewPr varScale="1">
        <p:scale>
          <a:sx n="81" d="100"/>
          <a:sy n="81" d="100"/>
        </p:scale>
        <p:origin x="677" y="67"/>
      </p:cViewPr>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30D94B-E574-490E-94A6-96577CDC078E}" type="datetimeFigureOut">
              <a:rPr lang="en-US" smtClean="0"/>
              <a:t>3/10/2022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80F39A-A9E1-42DE-80E3-7FBE36DF5E57}" type="slidenum">
              <a:rPr lang="en-US" smtClean="0"/>
              <a:t>‹#›</a:t>
            </a:fld>
            <a:endParaRPr lang="en-US"/>
          </a:p>
        </p:txBody>
      </p:sp>
    </p:spTree>
    <p:extLst>
      <p:ext uri="{BB962C8B-B14F-4D97-AF65-F5344CB8AC3E}">
        <p14:creationId xmlns:p14="http://schemas.microsoft.com/office/powerpoint/2010/main" val="679323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80F39A-A9E1-42DE-80E3-7FBE36DF5E57}" type="slidenum">
              <a:rPr lang="en-US" smtClean="0"/>
              <a:t>1</a:t>
            </a:fld>
            <a:endParaRPr lang="en-US"/>
          </a:p>
        </p:txBody>
      </p:sp>
    </p:spTree>
    <p:extLst>
      <p:ext uri="{BB962C8B-B14F-4D97-AF65-F5344CB8AC3E}">
        <p14:creationId xmlns:p14="http://schemas.microsoft.com/office/powerpoint/2010/main" val="12393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80F39A-A9E1-42DE-80E3-7FBE36DF5E57}" type="slidenum">
              <a:rPr lang="en-US" smtClean="0"/>
              <a:t>2</a:t>
            </a:fld>
            <a:endParaRPr lang="en-US"/>
          </a:p>
        </p:txBody>
      </p:sp>
    </p:spTree>
    <p:extLst>
      <p:ext uri="{BB962C8B-B14F-4D97-AF65-F5344CB8AC3E}">
        <p14:creationId xmlns:p14="http://schemas.microsoft.com/office/powerpoint/2010/main" val="3713158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AC008E-D445-4572-A679-7EC82F15D974}" type="slidenum">
              <a:rPr lang="en-US" smtClean="0"/>
              <a:t>3</a:t>
            </a:fld>
            <a:endParaRPr lang="en-US"/>
          </a:p>
        </p:txBody>
      </p:sp>
    </p:spTree>
    <p:extLst>
      <p:ext uri="{BB962C8B-B14F-4D97-AF65-F5344CB8AC3E}">
        <p14:creationId xmlns:p14="http://schemas.microsoft.com/office/powerpoint/2010/main" val="693506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80F39A-A9E1-42DE-80E3-7FBE36DF5E57}" type="slidenum">
              <a:rPr lang="en-US" smtClean="0"/>
              <a:t>5</a:t>
            </a:fld>
            <a:endParaRPr lang="en-US"/>
          </a:p>
        </p:txBody>
      </p:sp>
    </p:spTree>
    <p:extLst>
      <p:ext uri="{BB962C8B-B14F-4D97-AF65-F5344CB8AC3E}">
        <p14:creationId xmlns:p14="http://schemas.microsoft.com/office/powerpoint/2010/main" val="480165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80F39A-A9E1-42DE-80E3-7FBE36DF5E57}" type="slidenum">
              <a:rPr lang="en-US" smtClean="0"/>
              <a:t>6</a:t>
            </a:fld>
            <a:endParaRPr lang="en-US"/>
          </a:p>
        </p:txBody>
      </p:sp>
    </p:spTree>
    <p:extLst>
      <p:ext uri="{BB962C8B-B14F-4D97-AF65-F5344CB8AC3E}">
        <p14:creationId xmlns:p14="http://schemas.microsoft.com/office/powerpoint/2010/main" val="2175038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651417E-15AF-458C-AFE4-69E27A170A76}" type="slidenum">
              <a:rPr lang="en-US" smtClean="0"/>
              <a:t>8</a:t>
            </a:fld>
            <a:endParaRPr lang="en-US" dirty="0"/>
          </a:p>
        </p:txBody>
      </p:sp>
    </p:spTree>
    <p:extLst>
      <p:ext uri="{BB962C8B-B14F-4D97-AF65-F5344CB8AC3E}">
        <p14:creationId xmlns:p14="http://schemas.microsoft.com/office/powerpoint/2010/main" val="1184329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80F39A-A9E1-42DE-80E3-7FBE36DF5E57}" type="slidenum">
              <a:rPr lang="en-US" smtClean="0"/>
              <a:t>9</a:t>
            </a:fld>
            <a:endParaRPr lang="en-US"/>
          </a:p>
        </p:txBody>
      </p:sp>
    </p:spTree>
    <p:extLst>
      <p:ext uri="{BB962C8B-B14F-4D97-AF65-F5344CB8AC3E}">
        <p14:creationId xmlns:p14="http://schemas.microsoft.com/office/powerpoint/2010/main" val="2475106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80F39A-A9E1-42DE-80E3-7FBE36DF5E57}" type="slidenum">
              <a:rPr lang="en-US" smtClean="0"/>
              <a:t>10</a:t>
            </a:fld>
            <a:endParaRPr lang="en-US"/>
          </a:p>
        </p:txBody>
      </p:sp>
    </p:spTree>
    <p:extLst>
      <p:ext uri="{BB962C8B-B14F-4D97-AF65-F5344CB8AC3E}">
        <p14:creationId xmlns:p14="http://schemas.microsoft.com/office/powerpoint/2010/main" val="695402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7779F-5B2A-554E-85F9-530756750BD0}"/>
              </a:ext>
            </a:extLst>
          </p:cNvPr>
          <p:cNvSpPr>
            <a:spLocks noGrp="1"/>
          </p:cNvSpPr>
          <p:nvPr>
            <p:ph type="ctrTitle" hasCustomPrompt="1"/>
          </p:nvPr>
        </p:nvSpPr>
        <p:spPr>
          <a:xfrm>
            <a:off x="4362137" y="2001186"/>
            <a:ext cx="6295870" cy="1821305"/>
          </a:xfrm>
          <a:prstGeom prst="rect">
            <a:avLst/>
          </a:prstGeom>
        </p:spPr>
        <p:txBody>
          <a:bodyPr anchor="t">
            <a:normAutofit/>
          </a:bodyPr>
          <a:lstStyle>
            <a:lvl1pPr algn="l">
              <a:defRPr sz="3600" b="1" i="0">
                <a:solidFill>
                  <a:srgbClr val="92C83E"/>
                </a:solidFill>
                <a:latin typeface="Calibri" panose="020F0502020204030204" pitchFamily="34" charset="0"/>
                <a:cs typeface="Calibri" panose="020F0502020204030204" pitchFamily="34" charset="0"/>
              </a:defRPr>
            </a:lvl1pPr>
          </a:lstStyle>
          <a:p>
            <a:r>
              <a:rPr lang="en-US"/>
              <a:t>STATE OF THE DIVISION:</a:t>
            </a:r>
          </a:p>
        </p:txBody>
      </p:sp>
      <p:sp>
        <p:nvSpPr>
          <p:cNvPr id="3" name="Subtitle 2">
            <a:extLst>
              <a:ext uri="{FF2B5EF4-FFF2-40B4-BE49-F238E27FC236}">
                <a16:creationId xmlns:a16="http://schemas.microsoft.com/office/drawing/2014/main" id="{F7C49BC1-FF47-AC4F-9F97-CECE964659B7}"/>
              </a:ext>
            </a:extLst>
          </p:cNvPr>
          <p:cNvSpPr>
            <a:spLocks noGrp="1"/>
          </p:cNvSpPr>
          <p:nvPr>
            <p:ph type="subTitle" idx="1"/>
          </p:nvPr>
        </p:nvSpPr>
        <p:spPr>
          <a:xfrm>
            <a:off x="4362137" y="4691920"/>
            <a:ext cx="6290872" cy="1116769"/>
          </a:xfrm>
        </p:spPr>
        <p:txBody>
          <a:bodyPr>
            <a:normAutofit/>
          </a:bodyPr>
          <a:lstStyle>
            <a:lvl1pPr marL="0" indent="0" algn="l">
              <a:buNone/>
              <a:defRPr sz="1800" b="0" i="0">
                <a:solidFill>
                  <a:srgbClr val="92C83E"/>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F150C943-8058-9D4F-A23C-1064EADFA19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42414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8B382DB-67C2-6046-9F44-FBC454182BD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7D694F5-D0CF-3142-B654-EB5402AB5FB0}"/>
              </a:ext>
            </a:extLst>
          </p:cNvPr>
          <p:cNvSpPr>
            <a:spLocks noGrp="1"/>
          </p:cNvSpPr>
          <p:nvPr>
            <p:ph type="title"/>
          </p:nvPr>
        </p:nvSpPr>
        <p:spPr>
          <a:xfrm>
            <a:off x="801897" y="1"/>
            <a:ext cx="11390103" cy="1163782"/>
          </a:xfrm>
          <a:prstGeom prst="rect">
            <a:avLst/>
          </a:prstGeom>
        </p:spPr>
        <p:txBody>
          <a:bodyPr anchor="b"/>
          <a:lstStyle>
            <a:lvl1pPr>
              <a:defRPr b="1" i="0">
                <a:solidFill>
                  <a:srgbClr val="92C83E"/>
                </a:solidFill>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C76B194D-C292-404C-8413-48DB05E958F6}"/>
              </a:ext>
            </a:extLst>
          </p:cNvPr>
          <p:cNvSpPr>
            <a:spLocks noGrp="1"/>
          </p:cNvSpPr>
          <p:nvPr>
            <p:ph idx="1"/>
          </p:nvPr>
        </p:nvSpPr>
        <p:spPr>
          <a:xfrm>
            <a:off x="801897" y="1252970"/>
            <a:ext cx="10464800" cy="4351338"/>
          </a:xfrm>
        </p:spPr>
        <p:txBody>
          <a:bodyPr/>
          <a:lstStyle>
            <a:lvl1pPr>
              <a:defRPr sz="3200" b="0" i="0">
                <a:latin typeface="Calibri" panose="020F0502020204030204" pitchFamily="34" charset="0"/>
                <a:cs typeface="Calibri" panose="020F0502020204030204" pitchFamily="34" charset="0"/>
              </a:defRPr>
            </a:lvl1pPr>
            <a:lvl2pPr>
              <a:defRPr sz="2800" b="0" i="0">
                <a:latin typeface="Calibri" panose="020F0502020204030204" pitchFamily="34" charset="0"/>
                <a:cs typeface="Calibri" panose="020F0502020204030204" pitchFamily="34" charset="0"/>
              </a:defRPr>
            </a:lvl2pPr>
            <a:lvl3pPr>
              <a:defRPr b="0" i="0">
                <a:latin typeface="Calibri" panose="020F0502020204030204" pitchFamily="34" charset="0"/>
                <a:cs typeface="Calibri" panose="020F0502020204030204" pitchFamily="34" charset="0"/>
              </a:defRPr>
            </a:lvl3pPr>
            <a:lvl4pPr>
              <a:defRPr b="0" i="0">
                <a:latin typeface="Calibri" panose="020F0502020204030204" pitchFamily="34" charset="0"/>
                <a:cs typeface="Calibri" panose="020F0502020204030204" pitchFamily="34" charset="0"/>
              </a:defRPr>
            </a:lvl4pPr>
            <a:lvl5pPr>
              <a:defRPr b="0" i="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1567594-EF04-5A49-896F-04CD131BED49}"/>
              </a:ext>
            </a:extLst>
          </p:cNvPr>
          <p:cNvSpPr>
            <a:spLocks noGrp="1"/>
          </p:cNvSpPr>
          <p:nvPr>
            <p:ph type="sldNum" sz="quarter" idx="12"/>
          </p:nvPr>
        </p:nvSpPr>
        <p:spPr>
          <a:xfrm>
            <a:off x="8610600" y="6356350"/>
            <a:ext cx="2743200" cy="365125"/>
          </a:xfrm>
          <a:prstGeom prst="rect">
            <a:avLst/>
          </a:prstGeom>
        </p:spPr>
        <p:txBody>
          <a:bodyPr/>
          <a:lstStyle>
            <a:lvl1pPr algn="r">
              <a:defRPr sz="1200">
                <a:solidFill>
                  <a:srgbClr val="005A96"/>
                </a:solidFill>
              </a:defRPr>
            </a:lvl1pPr>
          </a:lstStyle>
          <a:p>
            <a:fld id="{58CFD7B8-A2DA-FC47-A7E4-C0F2CF24B2DF}" type="slidenum">
              <a:rPr lang="en-US" smtClean="0"/>
              <a:pPr/>
              <a:t>‹#›</a:t>
            </a:fld>
            <a:endParaRPr lang="en-US"/>
          </a:p>
        </p:txBody>
      </p:sp>
    </p:spTree>
    <p:extLst>
      <p:ext uri="{BB962C8B-B14F-4D97-AF65-F5344CB8AC3E}">
        <p14:creationId xmlns:p14="http://schemas.microsoft.com/office/powerpoint/2010/main" val="2284809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959B245-462A-4643-BADF-9778E46264A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766E14C-DE2F-8C44-ADF1-63D1A3828F95}"/>
              </a:ext>
            </a:extLst>
          </p:cNvPr>
          <p:cNvSpPr>
            <a:spLocks noGrp="1"/>
          </p:cNvSpPr>
          <p:nvPr>
            <p:ph type="title"/>
          </p:nvPr>
        </p:nvSpPr>
        <p:spPr>
          <a:xfrm>
            <a:off x="801897" y="932328"/>
            <a:ext cx="10726715" cy="1219201"/>
          </a:xfrm>
          <a:prstGeom prst="rect">
            <a:avLst/>
          </a:prstGeom>
        </p:spPr>
        <p:txBody>
          <a:bodyPr anchor="b" anchorCtr="0"/>
          <a:lstStyle>
            <a:lvl1pPr>
              <a:defRPr b="1" i="0">
                <a:solidFill>
                  <a:srgbClr val="92C83E"/>
                </a:solidFill>
                <a:latin typeface="Calibri" panose="020F0502020204030204" pitchFamily="34" charset="0"/>
                <a:cs typeface="Calibri" panose="020F0502020204030204" pitchFamily="34" charset="0"/>
              </a:defRPr>
            </a:lvl1pPr>
          </a:lstStyle>
          <a:p>
            <a:r>
              <a:rPr lang="en-US"/>
              <a:t>Click to edit Master title style</a:t>
            </a:r>
          </a:p>
        </p:txBody>
      </p:sp>
      <p:sp>
        <p:nvSpPr>
          <p:cNvPr id="5" name="Date Placeholder 4">
            <a:extLst>
              <a:ext uri="{FF2B5EF4-FFF2-40B4-BE49-F238E27FC236}">
                <a16:creationId xmlns:a16="http://schemas.microsoft.com/office/drawing/2014/main" id="{463EE143-11C2-0F4A-A944-5E898BAD8EB1}"/>
              </a:ext>
            </a:extLst>
          </p:cNvPr>
          <p:cNvSpPr>
            <a:spLocks noGrp="1"/>
          </p:cNvSpPr>
          <p:nvPr>
            <p:ph type="dt" sz="half" idx="10"/>
          </p:nvPr>
        </p:nvSpPr>
        <p:spPr>
          <a:xfrm>
            <a:off x="838200" y="6356350"/>
            <a:ext cx="2743200" cy="365125"/>
          </a:xfrm>
          <a:prstGeom prst="rect">
            <a:avLst/>
          </a:prstGeom>
        </p:spPr>
        <p:txBody>
          <a:bodyPr/>
          <a:lstStyle>
            <a:lvl1pPr>
              <a:defRPr sz="1200"/>
            </a:lvl1pPr>
          </a:lstStyle>
          <a:p>
            <a:endParaRPr lang="en-US"/>
          </a:p>
        </p:txBody>
      </p:sp>
      <p:sp>
        <p:nvSpPr>
          <p:cNvPr id="6" name="Footer Placeholder 5">
            <a:extLst>
              <a:ext uri="{FF2B5EF4-FFF2-40B4-BE49-F238E27FC236}">
                <a16:creationId xmlns:a16="http://schemas.microsoft.com/office/drawing/2014/main" id="{F9C98987-E8ED-1D42-9353-A4401DFA54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484B6D-CF3B-9D49-8422-CA4F9388CB7F}"/>
              </a:ext>
            </a:extLst>
          </p:cNvPr>
          <p:cNvSpPr>
            <a:spLocks noGrp="1"/>
          </p:cNvSpPr>
          <p:nvPr>
            <p:ph type="sldNum" sz="quarter" idx="12"/>
          </p:nvPr>
        </p:nvSpPr>
        <p:spPr>
          <a:xfrm>
            <a:off x="8610600" y="6356350"/>
            <a:ext cx="2743200" cy="365125"/>
          </a:xfrm>
          <a:prstGeom prst="rect">
            <a:avLst/>
          </a:prstGeom>
        </p:spPr>
        <p:txBody>
          <a:bodyPr/>
          <a:lstStyle>
            <a:lvl1pPr algn="r">
              <a:defRPr sz="1200"/>
            </a:lvl1pPr>
          </a:lstStyle>
          <a:p>
            <a:fld id="{58CFD7B8-A2DA-FC47-A7E4-C0F2CF24B2DF}" type="slidenum">
              <a:rPr lang="en-US" smtClean="0"/>
              <a:pPr/>
              <a:t>‹#›</a:t>
            </a:fld>
            <a:endParaRPr lang="en-US"/>
          </a:p>
        </p:txBody>
      </p:sp>
      <p:sp>
        <p:nvSpPr>
          <p:cNvPr id="12" name="Content Placeholder 2">
            <a:extLst>
              <a:ext uri="{FF2B5EF4-FFF2-40B4-BE49-F238E27FC236}">
                <a16:creationId xmlns:a16="http://schemas.microsoft.com/office/drawing/2014/main" id="{46EB8887-AC5F-4B46-BC27-E345392FE255}"/>
              </a:ext>
            </a:extLst>
          </p:cNvPr>
          <p:cNvSpPr>
            <a:spLocks noGrp="1"/>
          </p:cNvSpPr>
          <p:nvPr>
            <p:ph idx="1"/>
          </p:nvPr>
        </p:nvSpPr>
        <p:spPr>
          <a:xfrm>
            <a:off x="801896" y="2178423"/>
            <a:ext cx="10726715" cy="4071343"/>
          </a:xfrm>
        </p:spPr>
        <p:txBody>
          <a:bodyPr/>
          <a:lstStyle>
            <a:lvl1pPr>
              <a:defRPr sz="3200">
                <a:latin typeface="+mn-lt"/>
              </a:defRPr>
            </a:lvl1pPr>
            <a:lvl2pPr>
              <a:defRPr sz="2800">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5007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EA7C64A-F5D7-DD48-B003-5F23AB67D74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BD64C98-CCA2-B540-9092-B6EC53F3A720}"/>
              </a:ext>
            </a:extLst>
          </p:cNvPr>
          <p:cNvSpPr>
            <a:spLocks noGrp="1"/>
          </p:cNvSpPr>
          <p:nvPr>
            <p:ph type="title" hasCustomPrompt="1"/>
          </p:nvPr>
        </p:nvSpPr>
        <p:spPr>
          <a:xfrm>
            <a:off x="1155123" y="1700502"/>
            <a:ext cx="10515600" cy="1153535"/>
          </a:xfrm>
          <a:prstGeom prst="rect">
            <a:avLst/>
          </a:prstGeom>
        </p:spPr>
        <p:txBody>
          <a:bodyPr anchor="t" anchorCtr="0">
            <a:normAutofit/>
          </a:bodyPr>
          <a:lstStyle>
            <a:lvl1pPr>
              <a:defRPr sz="3200" b="1" i="0">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D3579DAF-8A28-EE4C-8BEE-3A1C97B1262C}"/>
              </a:ext>
            </a:extLst>
          </p:cNvPr>
          <p:cNvSpPr>
            <a:spLocks noGrp="1"/>
          </p:cNvSpPr>
          <p:nvPr>
            <p:ph type="body" idx="1"/>
          </p:nvPr>
        </p:nvSpPr>
        <p:spPr>
          <a:xfrm>
            <a:off x="1155123" y="4655127"/>
            <a:ext cx="9564832" cy="1434523"/>
          </a:xfrm>
        </p:spPr>
        <p:txBody>
          <a:bodyPr>
            <a:normAutofit/>
          </a:bodyPr>
          <a:lstStyle>
            <a:lvl1pPr marL="0" indent="0">
              <a:buNone/>
              <a:defRPr sz="1800" b="0" i="0">
                <a:solidFill>
                  <a:schemeClr val="accent4"/>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AE8164-79F0-C84C-9B49-F944B0E65CE2}"/>
              </a:ext>
            </a:extLst>
          </p:cNvPr>
          <p:cNvSpPr>
            <a:spLocks noGrp="1"/>
          </p:cNvSpPr>
          <p:nvPr>
            <p:ph type="dt" sz="half" idx="10"/>
          </p:nvPr>
        </p:nvSpPr>
        <p:spPr>
          <a:xfrm>
            <a:off x="838200" y="6356350"/>
            <a:ext cx="2743200" cy="365125"/>
          </a:xfrm>
          <a:prstGeom prst="rect">
            <a:avLst/>
          </a:prstGeom>
        </p:spPr>
        <p:txBody>
          <a:bodyPr/>
          <a:lstStyle>
            <a:lvl1pPr>
              <a:defRPr sz="1200"/>
            </a:lvl1pPr>
          </a:lstStyle>
          <a:p>
            <a:endParaRPr lang="en-US"/>
          </a:p>
        </p:txBody>
      </p:sp>
      <p:sp>
        <p:nvSpPr>
          <p:cNvPr id="5" name="Footer Placeholder 4">
            <a:extLst>
              <a:ext uri="{FF2B5EF4-FFF2-40B4-BE49-F238E27FC236}">
                <a16:creationId xmlns:a16="http://schemas.microsoft.com/office/drawing/2014/main" id="{E3714AC1-81B3-E44B-8A96-0C260BF7169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4539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DD335B-8B05-E344-A477-B3B20D9455D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01F180-6564-0943-8FBF-0B9075CA7F6F}"/>
              </a:ext>
            </a:extLst>
          </p:cNvPr>
          <p:cNvSpPr>
            <a:spLocks noGrp="1"/>
          </p:cNvSpPr>
          <p:nvPr>
            <p:ph type="title"/>
          </p:nvPr>
        </p:nvSpPr>
        <p:spPr>
          <a:xfrm>
            <a:off x="801897" y="365126"/>
            <a:ext cx="10515600" cy="943722"/>
          </a:xfrm>
          <a:prstGeom prst="rect">
            <a:avLst/>
          </a:prstGeom>
        </p:spPr>
        <p:txBody>
          <a:bodyPr anchor="b"/>
          <a:lstStyle>
            <a:lvl1pPr>
              <a:defRPr b="1" i="0">
                <a:latin typeface="Calibri" panose="020F0502020204030204" pitchFamily="34" charset="0"/>
                <a:cs typeface="Calibri" panose="020F0502020204030204" pitchFamily="34" charset="0"/>
              </a:defRPr>
            </a:lvl1pPr>
          </a:lstStyle>
          <a:p>
            <a:r>
              <a:rPr lang="en-US"/>
              <a:t>Click to edit Master title style</a:t>
            </a:r>
          </a:p>
        </p:txBody>
      </p:sp>
      <p:sp>
        <p:nvSpPr>
          <p:cNvPr id="8" name="Footer Placeholder 7">
            <a:extLst>
              <a:ext uri="{FF2B5EF4-FFF2-40B4-BE49-F238E27FC236}">
                <a16:creationId xmlns:a16="http://schemas.microsoft.com/office/drawing/2014/main" id="{33CEFDCB-3C2C-1D43-B74C-3A1102C479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FEAB7E-25AC-E440-B748-72E1700483FF}"/>
              </a:ext>
            </a:extLst>
          </p:cNvPr>
          <p:cNvSpPr>
            <a:spLocks noGrp="1"/>
          </p:cNvSpPr>
          <p:nvPr>
            <p:ph type="sldNum" sz="quarter" idx="12"/>
          </p:nvPr>
        </p:nvSpPr>
        <p:spPr>
          <a:xfrm>
            <a:off x="8610600" y="6356350"/>
            <a:ext cx="2743200" cy="365125"/>
          </a:xfrm>
          <a:prstGeom prst="rect">
            <a:avLst/>
          </a:prstGeom>
        </p:spPr>
        <p:txBody>
          <a:bodyPr/>
          <a:lstStyle>
            <a:lvl1pPr>
              <a:defRPr sz="1200">
                <a:solidFill>
                  <a:srgbClr val="FFFFFF"/>
                </a:solidFill>
              </a:defRPr>
            </a:lvl1pPr>
          </a:lstStyle>
          <a:p>
            <a:fld id="{58CFD7B8-A2DA-FC47-A7E4-C0F2CF24B2DF}" type="slidenum">
              <a:rPr lang="en-US" smtClean="0"/>
              <a:pPr/>
              <a:t>‹#›</a:t>
            </a:fld>
            <a:endParaRPr lang="en-US"/>
          </a:p>
        </p:txBody>
      </p:sp>
      <p:sp>
        <p:nvSpPr>
          <p:cNvPr id="20" name="Content Placeholder 2">
            <a:extLst>
              <a:ext uri="{FF2B5EF4-FFF2-40B4-BE49-F238E27FC236}">
                <a16:creationId xmlns:a16="http://schemas.microsoft.com/office/drawing/2014/main" id="{80DD76A9-7680-614F-A7E1-41A2D3CDF9F0}"/>
              </a:ext>
            </a:extLst>
          </p:cNvPr>
          <p:cNvSpPr>
            <a:spLocks noGrp="1"/>
          </p:cNvSpPr>
          <p:nvPr>
            <p:ph idx="1"/>
          </p:nvPr>
        </p:nvSpPr>
        <p:spPr>
          <a:xfrm>
            <a:off x="801896" y="1353670"/>
            <a:ext cx="10530667" cy="4250637"/>
          </a:xfrm>
        </p:spPr>
        <p:txBody>
          <a:bodyPr/>
          <a:lstStyle>
            <a:lvl1pPr>
              <a:defRPr sz="3200" b="0" i="0">
                <a:latin typeface="Calibri" panose="020F0502020204030204" pitchFamily="34" charset="0"/>
                <a:cs typeface="Calibri" panose="020F0502020204030204" pitchFamily="34" charset="0"/>
              </a:defRPr>
            </a:lvl1pPr>
            <a:lvl2pPr>
              <a:defRPr sz="2800" b="0" i="0">
                <a:latin typeface="Calibri" panose="020F0502020204030204" pitchFamily="34" charset="0"/>
                <a:cs typeface="Calibri" panose="020F0502020204030204" pitchFamily="34" charset="0"/>
              </a:defRPr>
            </a:lvl2pPr>
            <a:lvl3pPr>
              <a:defRPr b="0" i="0">
                <a:latin typeface="Calibri" panose="020F0502020204030204" pitchFamily="34" charset="0"/>
                <a:cs typeface="Calibri" panose="020F0502020204030204" pitchFamily="34" charset="0"/>
              </a:defRPr>
            </a:lvl3pPr>
            <a:lvl4pPr>
              <a:defRPr b="0" i="0">
                <a:latin typeface="Calibri" panose="020F0502020204030204" pitchFamily="34" charset="0"/>
                <a:cs typeface="Calibri" panose="020F0502020204030204" pitchFamily="34" charset="0"/>
              </a:defRPr>
            </a:lvl4pPr>
            <a:lvl5pPr>
              <a:defRPr b="0" i="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6468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Comparis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7C36BA-FD75-E249-A62B-C1A0727A51C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01F180-6564-0943-8FBF-0B9075CA7F6F}"/>
              </a:ext>
            </a:extLst>
          </p:cNvPr>
          <p:cNvSpPr>
            <a:spLocks noGrp="1"/>
          </p:cNvSpPr>
          <p:nvPr>
            <p:ph type="title"/>
          </p:nvPr>
        </p:nvSpPr>
        <p:spPr>
          <a:xfrm>
            <a:off x="801897" y="932329"/>
            <a:ext cx="10515600" cy="1206594"/>
          </a:xfrm>
          <a:prstGeom prst="rect">
            <a:avLst/>
          </a:prstGeom>
        </p:spPr>
        <p:txBody>
          <a:bodyPr anchor="b"/>
          <a:lstStyle>
            <a:lvl1pPr>
              <a:defRPr b="1" i="0">
                <a:latin typeface="Calibri" panose="020F0502020204030204" pitchFamily="34" charset="0"/>
                <a:cs typeface="Calibri" panose="020F0502020204030204" pitchFamily="34" charset="0"/>
              </a:defRPr>
            </a:lvl1pPr>
          </a:lstStyle>
          <a:p>
            <a:r>
              <a:rPr lang="en-US"/>
              <a:t>Click to edit Master title style</a:t>
            </a:r>
          </a:p>
        </p:txBody>
      </p:sp>
      <p:sp>
        <p:nvSpPr>
          <p:cNvPr id="8" name="Footer Placeholder 7">
            <a:extLst>
              <a:ext uri="{FF2B5EF4-FFF2-40B4-BE49-F238E27FC236}">
                <a16:creationId xmlns:a16="http://schemas.microsoft.com/office/drawing/2014/main" id="{33CEFDCB-3C2C-1D43-B74C-3A1102C4797B}"/>
              </a:ext>
            </a:extLst>
          </p:cNvPr>
          <p:cNvSpPr>
            <a:spLocks noGrp="1"/>
          </p:cNvSpPr>
          <p:nvPr>
            <p:ph type="ftr" sz="quarter" idx="11"/>
          </p:nvPr>
        </p:nvSpPr>
        <p:spPr/>
        <p:txBody>
          <a:bodyPr/>
          <a:lstStyle/>
          <a:p>
            <a:endParaRPr lang="en-US"/>
          </a:p>
        </p:txBody>
      </p:sp>
      <p:sp>
        <p:nvSpPr>
          <p:cNvPr id="7" name="Date Placeholder 6">
            <a:extLst>
              <a:ext uri="{FF2B5EF4-FFF2-40B4-BE49-F238E27FC236}">
                <a16:creationId xmlns:a16="http://schemas.microsoft.com/office/drawing/2014/main" id="{4E1CCCB2-1A83-8A49-9488-9FF569AAAC9B}"/>
              </a:ext>
            </a:extLst>
          </p:cNvPr>
          <p:cNvSpPr>
            <a:spLocks noGrp="1"/>
          </p:cNvSpPr>
          <p:nvPr>
            <p:ph type="dt" sz="half" idx="10"/>
          </p:nvPr>
        </p:nvSpPr>
        <p:spPr>
          <a:xfrm>
            <a:off x="838200" y="6356350"/>
            <a:ext cx="2743200" cy="365125"/>
          </a:xfrm>
          <a:prstGeom prst="rect">
            <a:avLst/>
          </a:prstGeom>
        </p:spPr>
        <p:txBody>
          <a:bodyPr/>
          <a:lstStyle>
            <a:lvl1pPr>
              <a:defRPr sz="1200"/>
            </a:lvl1pPr>
          </a:lstStyle>
          <a:p>
            <a:endParaRPr lang="en-US"/>
          </a:p>
        </p:txBody>
      </p:sp>
      <p:sp>
        <p:nvSpPr>
          <p:cNvPr id="9" name="Slide Number Placeholder 8">
            <a:extLst>
              <a:ext uri="{FF2B5EF4-FFF2-40B4-BE49-F238E27FC236}">
                <a16:creationId xmlns:a16="http://schemas.microsoft.com/office/drawing/2014/main" id="{65FEAB7E-25AC-E440-B748-72E1700483FF}"/>
              </a:ext>
            </a:extLst>
          </p:cNvPr>
          <p:cNvSpPr>
            <a:spLocks noGrp="1"/>
          </p:cNvSpPr>
          <p:nvPr>
            <p:ph type="sldNum" sz="quarter" idx="12"/>
          </p:nvPr>
        </p:nvSpPr>
        <p:spPr>
          <a:xfrm>
            <a:off x="8610600" y="6356350"/>
            <a:ext cx="2743200" cy="365125"/>
          </a:xfrm>
          <a:prstGeom prst="rect">
            <a:avLst/>
          </a:prstGeom>
        </p:spPr>
        <p:txBody>
          <a:bodyPr/>
          <a:lstStyle>
            <a:lvl1pPr algn="r">
              <a:defRPr sz="1200"/>
            </a:lvl1pPr>
          </a:lstStyle>
          <a:p>
            <a:fld id="{58CFD7B8-A2DA-FC47-A7E4-C0F2CF24B2DF}" type="slidenum">
              <a:rPr lang="en-US" smtClean="0"/>
              <a:pPr/>
              <a:t>‹#›</a:t>
            </a:fld>
            <a:endParaRPr lang="en-US"/>
          </a:p>
        </p:txBody>
      </p:sp>
      <p:sp>
        <p:nvSpPr>
          <p:cNvPr id="20" name="Content Placeholder 2">
            <a:extLst>
              <a:ext uri="{FF2B5EF4-FFF2-40B4-BE49-F238E27FC236}">
                <a16:creationId xmlns:a16="http://schemas.microsoft.com/office/drawing/2014/main" id="{80DD76A9-7680-614F-A7E1-41A2D3CDF9F0}"/>
              </a:ext>
            </a:extLst>
          </p:cNvPr>
          <p:cNvSpPr>
            <a:spLocks noGrp="1"/>
          </p:cNvSpPr>
          <p:nvPr>
            <p:ph idx="1"/>
          </p:nvPr>
        </p:nvSpPr>
        <p:spPr>
          <a:xfrm>
            <a:off x="801897" y="2169458"/>
            <a:ext cx="10523172" cy="4250637"/>
          </a:xfrm>
        </p:spPr>
        <p:txBody>
          <a:bodyPr/>
          <a:lstStyle>
            <a:lvl1pPr>
              <a:defRPr sz="3200" b="0" i="0">
                <a:latin typeface="Calibri" panose="020F0502020204030204" pitchFamily="34" charset="0"/>
                <a:cs typeface="Calibri" panose="020F0502020204030204" pitchFamily="34" charset="0"/>
              </a:defRPr>
            </a:lvl1pPr>
            <a:lvl2pPr>
              <a:defRPr sz="2800" b="0" i="0">
                <a:latin typeface="Calibri" panose="020F0502020204030204" pitchFamily="34" charset="0"/>
                <a:cs typeface="Calibri" panose="020F0502020204030204" pitchFamily="34" charset="0"/>
              </a:defRPr>
            </a:lvl2pPr>
            <a:lvl3pPr>
              <a:defRPr b="0" i="0">
                <a:latin typeface="Calibri" panose="020F0502020204030204" pitchFamily="34" charset="0"/>
                <a:cs typeface="Calibri" panose="020F0502020204030204" pitchFamily="34" charset="0"/>
              </a:defRPr>
            </a:lvl3pPr>
            <a:lvl4pPr>
              <a:defRPr b="0" i="0">
                <a:latin typeface="Calibri" panose="020F0502020204030204" pitchFamily="34" charset="0"/>
                <a:cs typeface="Calibri" panose="020F0502020204030204" pitchFamily="34" charset="0"/>
              </a:defRPr>
            </a:lvl4pPr>
            <a:lvl5pPr>
              <a:defRPr b="0" i="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2418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9C675F-D98F-884D-A148-398B87466B4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BD64C98-CCA2-B540-9092-B6EC53F3A720}"/>
              </a:ext>
            </a:extLst>
          </p:cNvPr>
          <p:cNvSpPr>
            <a:spLocks noGrp="1"/>
          </p:cNvSpPr>
          <p:nvPr>
            <p:ph type="title" hasCustomPrompt="1"/>
          </p:nvPr>
        </p:nvSpPr>
        <p:spPr>
          <a:xfrm>
            <a:off x="1155124" y="1700502"/>
            <a:ext cx="8184176" cy="1153535"/>
          </a:xfrm>
          <a:prstGeom prst="rect">
            <a:avLst/>
          </a:prstGeom>
        </p:spPr>
        <p:txBody>
          <a:bodyPr anchor="b">
            <a:normAutofit/>
          </a:bodyPr>
          <a:lstStyle>
            <a:lvl1pPr>
              <a:defRPr sz="3200" b="1" i="0">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D3579DAF-8A28-EE4C-8BEE-3A1C97B1262C}"/>
              </a:ext>
            </a:extLst>
          </p:cNvPr>
          <p:cNvSpPr>
            <a:spLocks noGrp="1"/>
          </p:cNvSpPr>
          <p:nvPr>
            <p:ph type="body" idx="1"/>
          </p:nvPr>
        </p:nvSpPr>
        <p:spPr>
          <a:xfrm>
            <a:off x="1155123" y="5020235"/>
            <a:ext cx="8192808" cy="1069415"/>
          </a:xfrm>
        </p:spPr>
        <p:txBody>
          <a:bodyPr>
            <a:normAutofit/>
          </a:bodyPr>
          <a:lstStyle>
            <a:lvl1pPr marL="0" indent="0">
              <a:buNone/>
              <a:defRPr sz="1800">
                <a:solidFill>
                  <a:schemeClr val="accent4"/>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E3714AC1-81B3-E44B-8A96-0C260BF716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10A085-F1F2-B24B-BB9C-E9D52918BB11}"/>
              </a:ext>
            </a:extLst>
          </p:cNvPr>
          <p:cNvSpPr>
            <a:spLocks noGrp="1"/>
          </p:cNvSpPr>
          <p:nvPr>
            <p:ph type="sldNum" sz="quarter" idx="12"/>
          </p:nvPr>
        </p:nvSpPr>
        <p:spPr>
          <a:xfrm>
            <a:off x="8610600" y="6356350"/>
            <a:ext cx="2743200" cy="365125"/>
          </a:xfrm>
          <a:prstGeom prst="rect">
            <a:avLst/>
          </a:prstGeom>
        </p:spPr>
        <p:txBody>
          <a:bodyPr/>
          <a:lstStyle>
            <a:lvl1pPr>
              <a:defRPr sz="1200"/>
            </a:lvl1pPr>
          </a:lstStyle>
          <a:p>
            <a:fld id="{58CFD7B8-A2DA-FC47-A7E4-C0F2CF24B2DF}" type="slidenum">
              <a:rPr lang="en-US" smtClean="0"/>
              <a:pPr/>
              <a:t>‹#›</a:t>
            </a:fld>
            <a:endParaRPr lang="en-US"/>
          </a:p>
        </p:txBody>
      </p:sp>
    </p:spTree>
    <p:extLst>
      <p:ext uri="{BB962C8B-B14F-4D97-AF65-F5344CB8AC3E}">
        <p14:creationId xmlns:p14="http://schemas.microsoft.com/office/powerpoint/2010/main" val="3649203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0E7DA3B-7A54-F946-86FB-E70F82A74087}"/>
              </a:ext>
            </a:extLst>
          </p:cNvPr>
          <p:cNvPicPr>
            <a:picLocks noChangeAspect="1"/>
          </p:cNvPicPr>
          <p:nvPr userDrawn="1"/>
        </p:nvPicPr>
        <p:blipFill>
          <a:blip r:embed="rId9"/>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09FC514-35B2-6A40-9E85-53DBBA3EA02F}"/>
              </a:ext>
            </a:extLst>
          </p:cNvPr>
          <p:cNvSpPr>
            <a:spLocks noGrp="1"/>
          </p:cNvSpPr>
          <p:nvPr>
            <p:ph type="title"/>
          </p:nvPr>
        </p:nvSpPr>
        <p:spPr>
          <a:xfrm>
            <a:off x="4062333" y="0"/>
            <a:ext cx="8129667" cy="1325563"/>
          </a:xfrm>
          <a:prstGeom prst="rect">
            <a:avLst/>
          </a:prstGeom>
        </p:spPr>
        <p:txBody>
          <a:bodyPr vert="horz" lIns="91440" tIns="45720" rIns="91440" bIns="45720" rtlCol="0" anchor="ctr">
            <a:normAutofit/>
          </a:bodyPr>
          <a:lstStyle/>
          <a:p>
            <a:r>
              <a:rPr lang="en-US"/>
              <a:t>Click to edit Master title style</a:t>
            </a:r>
          </a:p>
        </p:txBody>
      </p:sp>
      <p:sp>
        <p:nvSpPr>
          <p:cNvPr id="5" name="Footer Placeholder 4">
            <a:extLst>
              <a:ext uri="{FF2B5EF4-FFF2-40B4-BE49-F238E27FC236}">
                <a16:creationId xmlns:a16="http://schemas.microsoft.com/office/drawing/2014/main" id="{D3DE6114-E6F1-5448-BC54-592D0FC0B5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Gill Sans Nova Medium" panose="020B0502020204020203" pitchFamily="34" charset="0"/>
              </a:defRPr>
            </a:lvl1pPr>
          </a:lstStyle>
          <a:p>
            <a:endParaRPr lang="en-US"/>
          </a:p>
        </p:txBody>
      </p:sp>
      <p:sp>
        <p:nvSpPr>
          <p:cNvPr id="3" name="Text Placeholder 2">
            <a:extLst>
              <a:ext uri="{FF2B5EF4-FFF2-40B4-BE49-F238E27FC236}">
                <a16:creationId xmlns:a16="http://schemas.microsoft.com/office/drawing/2014/main" id="{C5557526-C397-9C44-B4FB-5639CEB1BC66}"/>
              </a:ext>
            </a:extLst>
          </p:cNvPr>
          <p:cNvSpPr>
            <a:spLocks noGrp="1"/>
          </p:cNvSpPr>
          <p:nvPr>
            <p:ph type="body" idx="1"/>
          </p:nvPr>
        </p:nvSpPr>
        <p:spPr>
          <a:xfrm>
            <a:off x="4069830" y="1825625"/>
            <a:ext cx="728397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7594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l" defTabSz="914400" rtl="0" eaLnBrk="1" latinLnBrk="0" hangingPunct="1">
        <a:lnSpc>
          <a:spcPct val="90000"/>
        </a:lnSpc>
        <a:spcBef>
          <a:spcPct val="0"/>
        </a:spcBef>
        <a:buNone/>
        <a:defRPr sz="3200" b="1" i="0" kern="1200">
          <a:solidFill>
            <a:srgbClr val="92C83E"/>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
        <a:defRPr sz="2800" b="0" i="0" kern="1200">
          <a:solidFill>
            <a:srgbClr val="646569"/>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
        <a:defRPr sz="2400" b="0" i="0" kern="1200">
          <a:solidFill>
            <a:srgbClr val="646569"/>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
        <a:defRPr sz="2000" b="0" i="0" kern="1200">
          <a:solidFill>
            <a:srgbClr val="646569"/>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
        <a:defRPr sz="1800" b="0" i="0" kern="1200">
          <a:solidFill>
            <a:srgbClr val="646569"/>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
        <a:defRPr sz="1800" b="0" i="0" kern="1200">
          <a:solidFill>
            <a:srgbClr val="646569"/>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hr.nih.gov/working-nih/mentoring/nih-mentoring-progra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hyperlink" Target="https://hr.nih.gov/sites/default/files/public/documents/2020-05/14-stafftransitionplantemplate-508.doc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file:///\\ODHSRV02.nih.gov\HOME5$\blaubc\Research%20and%20Training%20Materials\Knowledge%20Transfer%20Training\After%20Action%20Review%20USAID.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ohr.od.nih.gov/iob/SitePages/Home.aspx" TargetMode="External"/><Relationship Id="rId3" Type="http://schemas.openxmlformats.org/officeDocument/2006/relationships/hyperlink" Target="https://hr.nih.gov/working-nih/mentoring/nih-mentoring-program" TargetMode="External"/><Relationship Id="rId7" Type="http://schemas.openxmlformats.org/officeDocument/2006/relationships/slide" Target="slide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hr.nih.gov/sites/default/files/public/documents/2020-05/14-stafftransitionplantemplate-508.docx" TargetMode="External"/><Relationship Id="rId5" Type="http://schemas.openxmlformats.org/officeDocument/2006/relationships/slide" Target="slide5.xml"/><Relationship Id="rId4" Type="http://schemas.openxmlformats.org/officeDocument/2006/relationships/hyperlink" Target="https://conversational-leadership.net/knowledge-cafe-introductio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hr.nih.gov/workforce/workforce-plannin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hyperlink" Target="file:///\\ODHSRV02.nih.gov\HOME5$\blaubc\Research%20and%20Training%20Materials\Knowledge%20Transfer%20Training\After%20Action%20Review%20USAID.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ohr.od.nih.gov/iob/SitePages/Home.aspx" TargetMode="External"/><Relationship Id="rId4" Type="http://schemas.openxmlformats.org/officeDocument/2006/relationships/hyperlink" Target="https://adminhub.nih.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EF36A-955F-46C1-AE96-0403CA4AA076}"/>
              </a:ext>
            </a:extLst>
          </p:cNvPr>
          <p:cNvSpPr>
            <a:spLocks noGrp="1"/>
          </p:cNvSpPr>
          <p:nvPr>
            <p:ph type="ctrTitle"/>
          </p:nvPr>
        </p:nvSpPr>
        <p:spPr>
          <a:xfrm>
            <a:off x="4362137" y="2356293"/>
            <a:ext cx="6295870" cy="1821305"/>
          </a:xfrm>
        </p:spPr>
        <p:txBody>
          <a:bodyPr/>
          <a:lstStyle/>
          <a:p>
            <a:r>
              <a:rPr lang="en-US" dirty="0">
                <a:solidFill>
                  <a:schemeClr val="tx1"/>
                </a:solidFill>
              </a:rPr>
              <a:t>Knowledge Retention Techniques and Resources</a:t>
            </a:r>
          </a:p>
        </p:txBody>
      </p:sp>
      <p:sp>
        <p:nvSpPr>
          <p:cNvPr id="3" name="Subtitle 2">
            <a:extLst>
              <a:ext uri="{FF2B5EF4-FFF2-40B4-BE49-F238E27FC236}">
                <a16:creationId xmlns:a16="http://schemas.microsoft.com/office/drawing/2014/main" id="{9DBCB7DF-01D5-4D3D-9972-15E71A8CCC97}"/>
              </a:ext>
            </a:extLst>
          </p:cNvPr>
          <p:cNvSpPr>
            <a:spLocks noGrp="1"/>
          </p:cNvSpPr>
          <p:nvPr>
            <p:ph type="subTitle" idx="1"/>
          </p:nvPr>
        </p:nvSpPr>
        <p:spPr>
          <a:xfrm>
            <a:off x="4433158" y="3429000"/>
            <a:ext cx="6290872" cy="1116769"/>
          </a:xfrm>
        </p:spPr>
        <p:txBody>
          <a:bodyPr/>
          <a:lstStyle/>
          <a:p>
            <a:endParaRPr lang="en-US" dirty="0"/>
          </a:p>
          <a:p>
            <a:r>
              <a:rPr lang="en-US" dirty="0">
                <a:solidFill>
                  <a:schemeClr val="tx1"/>
                </a:solidFill>
              </a:rPr>
              <a:t>Workforce Planning and Analytics Section (WPAS), WSDD, OHR</a:t>
            </a:r>
          </a:p>
        </p:txBody>
      </p:sp>
    </p:spTree>
    <p:extLst>
      <p:ext uri="{BB962C8B-B14F-4D97-AF65-F5344CB8AC3E}">
        <p14:creationId xmlns:p14="http://schemas.microsoft.com/office/powerpoint/2010/main" val="992034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7C198-FE8C-4378-A85B-A2F8B142CA53}"/>
              </a:ext>
            </a:extLst>
          </p:cNvPr>
          <p:cNvSpPr>
            <a:spLocks noGrp="1"/>
          </p:cNvSpPr>
          <p:nvPr>
            <p:ph type="title"/>
          </p:nvPr>
        </p:nvSpPr>
        <p:spPr>
          <a:xfrm>
            <a:off x="503999" y="-376526"/>
            <a:ext cx="11390103" cy="1163782"/>
          </a:xfrm>
        </p:spPr>
        <p:txBody>
          <a:bodyPr/>
          <a:lstStyle/>
          <a:p>
            <a:r>
              <a:rPr lang="en-US" dirty="0">
                <a:solidFill>
                  <a:schemeClr val="tx1"/>
                </a:solidFill>
              </a:rPr>
              <a:t>Additional Information on Knowledge Sharing Strategies</a:t>
            </a:r>
          </a:p>
        </p:txBody>
      </p:sp>
      <p:sp>
        <p:nvSpPr>
          <p:cNvPr id="3" name="Content Placeholder 2">
            <a:extLst>
              <a:ext uri="{FF2B5EF4-FFF2-40B4-BE49-F238E27FC236}">
                <a16:creationId xmlns:a16="http://schemas.microsoft.com/office/drawing/2014/main" id="{5BA4D0B9-0B49-4B8E-8FCE-5AC57CEE201B}"/>
              </a:ext>
            </a:extLst>
          </p:cNvPr>
          <p:cNvSpPr>
            <a:spLocks noGrp="1"/>
          </p:cNvSpPr>
          <p:nvPr>
            <p:ph idx="1"/>
          </p:nvPr>
        </p:nvSpPr>
        <p:spPr>
          <a:xfrm>
            <a:off x="503999" y="935328"/>
            <a:ext cx="11205683" cy="4486289"/>
          </a:xfrm>
        </p:spPr>
        <p:txBody>
          <a:bodyPr>
            <a:noAutofit/>
          </a:bodyPr>
          <a:lstStyle/>
          <a:p>
            <a:pPr marL="0" indent="0">
              <a:spcBef>
                <a:spcPts val="0"/>
              </a:spcBef>
              <a:buNone/>
            </a:pPr>
            <a:r>
              <a:rPr lang="en-US" sz="1400" b="1" dirty="0">
                <a:solidFill>
                  <a:schemeClr val="bg1">
                    <a:lumMod val="50000"/>
                  </a:schemeClr>
                </a:solidFill>
              </a:rPr>
              <a:t>Mentorship</a:t>
            </a:r>
          </a:p>
          <a:p>
            <a:pPr marL="0" indent="0">
              <a:spcBef>
                <a:spcPts val="0"/>
              </a:spcBef>
              <a:buNone/>
            </a:pPr>
            <a:r>
              <a:rPr lang="en-US" sz="1400" dirty="0">
                <a:solidFill>
                  <a:schemeClr val="bg1">
                    <a:lumMod val="50000"/>
                  </a:schemeClr>
                </a:solidFill>
              </a:rPr>
              <a:t>When a more experienced employee provides another employee with advice, guidance, and support to help them grow their career. For more information see the NIH mentoring website: </a:t>
            </a:r>
            <a:r>
              <a:rPr lang="en-US" sz="1400" dirty="0">
                <a:hlinkClick r:id="rId3"/>
              </a:rPr>
              <a:t>https://hr.nih.gov/working-nih/mentoring/nih-mentoring-program</a:t>
            </a:r>
            <a:endParaRPr lang="en-US" sz="1400" dirty="0">
              <a:solidFill>
                <a:schemeClr val="bg1">
                  <a:lumMod val="50000"/>
                </a:schemeClr>
              </a:solidFill>
            </a:endParaRPr>
          </a:p>
          <a:p>
            <a:pPr marL="0" indent="0">
              <a:spcBef>
                <a:spcPts val="0"/>
              </a:spcBef>
              <a:buNone/>
            </a:pPr>
            <a:endParaRPr lang="en-US" sz="1400" dirty="0">
              <a:solidFill>
                <a:schemeClr val="bg1">
                  <a:lumMod val="50000"/>
                </a:schemeClr>
              </a:solidFill>
            </a:endParaRPr>
          </a:p>
          <a:p>
            <a:pPr marL="0" indent="0">
              <a:spcBef>
                <a:spcPts val="0"/>
              </a:spcBef>
              <a:buNone/>
            </a:pPr>
            <a:r>
              <a:rPr lang="en-US" sz="1400" b="1" dirty="0">
                <a:solidFill>
                  <a:schemeClr val="bg1">
                    <a:lumMod val="50000"/>
                  </a:schemeClr>
                </a:solidFill>
              </a:rPr>
              <a:t>Transition Planning Interviews </a:t>
            </a:r>
          </a:p>
          <a:p>
            <a:pPr marL="0" indent="0">
              <a:spcBef>
                <a:spcPts val="0"/>
              </a:spcBef>
              <a:buNone/>
            </a:pPr>
            <a:r>
              <a:rPr lang="en-US" sz="1400" dirty="0">
                <a:solidFill>
                  <a:schemeClr val="bg1">
                    <a:lumMod val="50000"/>
                  </a:schemeClr>
                </a:solidFill>
              </a:rPr>
              <a:t>These are conducted </a:t>
            </a:r>
            <a:r>
              <a:rPr lang="en-US" sz="1400" dirty="0">
                <a:hlinkClick r:id="rId4"/>
              </a:rPr>
              <a:t>https://hr.nih.gov/sites/default/files/public/documents/2020-05/14-stafftransitionplantemplate-508.docx</a:t>
            </a:r>
            <a:endParaRPr lang="en-US" sz="1400" dirty="0">
              <a:solidFill>
                <a:schemeClr val="bg1">
                  <a:lumMod val="50000"/>
                </a:schemeClr>
              </a:solidFill>
            </a:endParaRPr>
          </a:p>
          <a:p>
            <a:pPr marL="0" indent="0">
              <a:spcBef>
                <a:spcPts val="0"/>
              </a:spcBef>
              <a:buNone/>
            </a:pPr>
            <a:endParaRPr lang="en-US" sz="1400" dirty="0">
              <a:solidFill>
                <a:schemeClr val="bg1">
                  <a:lumMod val="50000"/>
                </a:schemeClr>
              </a:solidFill>
            </a:endParaRPr>
          </a:p>
          <a:p>
            <a:pPr marL="0" indent="0">
              <a:spcBef>
                <a:spcPts val="0"/>
              </a:spcBef>
              <a:buNone/>
            </a:pPr>
            <a:r>
              <a:rPr lang="en-US" sz="1400" b="1" dirty="0">
                <a:solidFill>
                  <a:schemeClr val="bg1">
                    <a:lumMod val="50000"/>
                  </a:schemeClr>
                </a:solidFill>
              </a:rPr>
              <a:t>Formal Training</a:t>
            </a:r>
          </a:p>
          <a:p>
            <a:pPr marL="0" indent="0">
              <a:spcBef>
                <a:spcPts val="0"/>
              </a:spcBef>
              <a:buNone/>
            </a:pPr>
            <a:r>
              <a:rPr lang="en-US" sz="1400" dirty="0">
                <a:solidFill>
                  <a:schemeClr val="bg1">
                    <a:lumMod val="50000"/>
                  </a:schemeClr>
                </a:solidFill>
              </a:rPr>
              <a:t>Training that has a structured curriculum.</a:t>
            </a:r>
          </a:p>
          <a:p>
            <a:pPr marL="0" indent="0">
              <a:spcBef>
                <a:spcPts val="0"/>
              </a:spcBef>
              <a:buNone/>
            </a:pPr>
            <a:endParaRPr lang="en-US" sz="1400" dirty="0">
              <a:solidFill>
                <a:schemeClr val="bg1">
                  <a:lumMod val="50000"/>
                </a:schemeClr>
              </a:solidFill>
            </a:endParaRPr>
          </a:p>
          <a:p>
            <a:pPr marL="0" indent="0">
              <a:spcBef>
                <a:spcPts val="0"/>
              </a:spcBef>
              <a:buNone/>
            </a:pPr>
            <a:r>
              <a:rPr lang="en-US" sz="1400" b="1" dirty="0">
                <a:solidFill>
                  <a:schemeClr val="bg1">
                    <a:lumMod val="50000"/>
                  </a:schemeClr>
                </a:solidFill>
              </a:rPr>
              <a:t>Knowledge Retention Exercise </a:t>
            </a:r>
          </a:p>
          <a:p>
            <a:pPr marL="0" indent="0">
              <a:spcBef>
                <a:spcPts val="0"/>
              </a:spcBef>
              <a:buNone/>
            </a:pPr>
            <a:r>
              <a:rPr lang="en-US" sz="1400" dirty="0">
                <a:solidFill>
                  <a:schemeClr val="bg1">
                    <a:lumMod val="50000"/>
                  </a:schemeClr>
                </a:solidFill>
              </a:rPr>
              <a:t>A group of junior to professional level employees develops a list of questions they want to know from an expert and interviews the expert over a period of weeks or months to learn more about their expertise. See </a:t>
            </a:r>
            <a:r>
              <a:rPr lang="en-US" sz="1400" dirty="0">
                <a:solidFill>
                  <a:schemeClr val="bg1">
                    <a:lumMod val="50000"/>
                  </a:schemeClr>
                </a:solidFill>
                <a:hlinkClick r:id="rId5" action="ppaction://hlinksldjump"/>
              </a:rPr>
              <a:t>Knowledge Retention Strategy #1. </a:t>
            </a:r>
            <a:endParaRPr lang="en-US" sz="1400" dirty="0">
              <a:solidFill>
                <a:schemeClr val="bg1">
                  <a:lumMod val="50000"/>
                </a:schemeClr>
              </a:solidFill>
            </a:endParaRPr>
          </a:p>
          <a:p>
            <a:pPr marL="0" indent="0">
              <a:spcBef>
                <a:spcPts val="0"/>
              </a:spcBef>
              <a:buNone/>
            </a:pPr>
            <a:endParaRPr lang="en-US" sz="1400" dirty="0">
              <a:solidFill>
                <a:schemeClr val="bg1">
                  <a:lumMod val="50000"/>
                </a:schemeClr>
              </a:solidFill>
            </a:endParaRPr>
          </a:p>
          <a:p>
            <a:pPr marL="0" indent="0">
              <a:spcBef>
                <a:spcPts val="0"/>
              </a:spcBef>
              <a:buNone/>
            </a:pPr>
            <a:r>
              <a:rPr lang="en-US" sz="1400" b="1" dirty="0">
                <a:solidFill>
                  <a:schemeClr val="bg1">
                    <a:lumMod val="50000"/>
                  </a:schemeClr>
                </a:solidFill>
              </a:rPr>
              <a:t>Job Shadowing </a:t>
            </a:r>
          </a:p>
          <a:p>
            <a:pPr marL="0" indent="0">
              <a:spcBef>
                <a:spcPts val="0"/>
              </a:spcBef>
              <a:buNone/>
            </a:pPr>
            <a:r>
              <a:rPr lang="en-US" sz="1400" dirty="0">
                <a:solidFill>
                  <a:schemeClr val="bg1">
                    <a:lumMod val="50000"/>
                  </a:schemeClr>
                </a:solidFill>
              </a:rPr>
              <a:t>When an employee follows another employee to observe their work and learn more about a job they haven’t experienced. </a:t>
            </a:r>
          </a:p>
          <a:p>
            <a:pPr marL="0" indent="0">
              <a:spcBef>
                <a:spcPts val="0"/>
              </a:spcBef>
              <a:buNone/>
            </a:pPr>
            <a:endParaRPr lang="en-US" sz="1400" dirty="0">
              <a:solidFill>
                <a:schemeClr val="bg1">
                  <a:lumMod val="50000"/>
                </a:schemeClr>
              </a:solidFill>
            </a:endParaRPr>
          </a:p>
          <a:p>
            <a:pPr marL="0" indent="0">
              <a:spcBef>
                <a:spcPts val="0"/>
              </a:spcBef>
              <a:buNone/>
            </a:pPr>
            <a:r>
              <a:rPr lang="en-US" sz="1400" b="1" dirty="0">
                <a:solidFill>
                  <a:schemeClr val="bg1">
                    <a:lumMod val="50000"/>
                  </a:schemeClr>
                </a:solidFill>
              </a:rPr>
              <a:t>Transition Planning Interviews </a:t>
            </a:r>
          </a:p>
          <a:p>
            <a:pPr marL="0" indent="0">
              <a:spcBef>
                <a:spcPts val="0"/>
              </a:spcBef>
              <a:buNone/>
            </a:pPr>
            <a:r>
              <a:rPr lang="en-US" sz="1400" dirty="0">
                <a:solidFill>
                  <a:schemeClr val="bg1">
                    <a:lumMod val="50000"/>
                  </a:schemeClr>
                </a:solidFill>
              </a:rPr>
              <a:t>Interviews conducted with employees to capture information on their work portfolio, network, experiences, and special skills before their temporary or permanent departure. To see the NIH Transition Interview Guide: </a:t>
            </a:r>
            <a:r>
              <a:rPr lang="en-US" sz="1400" dirty="0">
                <a:hlinkClick r:id="rId4"/>
              </a:rPr>
              <a:t>https://hr.nih.gov/sites/default/files/public/documents/2020-05/14-stafftransitionplantemplate-508.docx</a:t>
            </a:r>
            <a:endParaRPr lang="en-US" sz="1400" dirty="0">
              <a:solidFill>
                <a:schemeClr val="bg1">
                  <a:lumMod val="50000"/>
                </a:schemeClr>
              </a:solidFill>
            </a:endParaRPr>
          </a:p>
          <a:p>
            <a:pPr marL="0" indent="0">
              <a:spcBef>
                <a:spcPts val="0"/>
              </a:spcBef>
              <a:buNone/>
            </a:pPr>
            <a:endParaRPr lang="en-US" sz="1400" dirty="0">
              <a:solidFill>
                <a:schemeClr val="bg1">
                  <a:lumMod val="50000"/>
                </a:schemeClr>
              </a:solidFill>
            </a:endParaRPr>
          </a:p>
          <a:p>
            <a:pPr marL="0" indent="0">
              <a:spcBef>
                <a:spcPts val="0"/>
              </a:spcBef>
              <a:buNone/>
            </a:pPr>
            <a:r>
              <a:rPr lang="en-US" sz="1400" b="1" dirty="0">
                <a:solidFill>
                  <a:schemeClr val="bg1">
                    <a:lumMod val="50000"/>
                  </a:schemeClr>
                </a:solidFill>
              </a:rPr>
              <a:t>Wikithon</a:t>
            </a:r>
            <a:r>
              <a:rPr lang="en-US" sz="1400" dirty="0">
                <a:solidFill>
                  <a:schemeClr val="bg1">
                    <a:lumMod val="50000"/>
                  </a:schemeClr>
                </a:solidFill>
              </a:rPr>
              <a:t> </a:t>
            </a:r>
          </a:p>
          <a:p>
            <a:pPr marL="0" indent="0">
              <a:spcBef>
                <a:spcPts val="0"/>
              </a:spcBef>
              <a:buNone/>
            </a:pPr>
            <a:r>
              <a:rPr lang="en-US" sz="1400" dirty="0">
                <a:solidFill>
                  <a:schemeClr val="bg1">
                    <a:lumMod val="50000"/>
                  </a:schemeClr>
                </a:solidFill>
              </a:rPr>
              <a:t>A special event wherein employees, content owners, and communities of practice collaborate to create and edit Wikipedia content for the benefit of the organization. </a:t>
            </a:r>
            <a:endParaRPr lang="en-US" sz="1400" dirty="0"/>
          </a:p>
          <a:p>
            <a:pPr marL="0" indent="0">
              <a:spcBef>
                <a:spcPts val="0"/>
              </a:spcBef>
              <a:buNone/>
            </a:pPr>
            <a:endParaRPr lang="en-US" sz="1400" dirty="0">
              <a:solidFill>
                <a:schemeClr val="bg1">
                  <a:lumMod val="50000"/>
                </a:schemeClr>
              </a:solidFill>
            </a:endParaRPr>
          </a:p>
          <a:p>
            <a:pPr marL="0" indent="0">
              <a:spcBef>
                <a:spcPts val="0"/>
              </a:spcBef>
              <a:buNone/>
            </a:pPr>
            <a:endParaRPr lang="en-US" sz="1400" dirty="0"/>
          </a:p>
        </p:txBody>
      </p:sp>
      <p:sp>
        <p:nvSpPr>
          <p:cNvPr id="4" name="Slide Number Placeholder 3">
            <a:extLst>
              <a:ext uri="{FF2B5EF4-FFF2-40B4-BE49-F238E27FC236}">
                <a16:creationId xmlns:a16="http://schemas.microsoft.com/office/drawing/2014/main" id="{75D24297-E87A-45B5-BEA6-5912094B1413}"/>
              </a:ext>
            </a:extLst>
          </p:cNvPr>
          <p:cNvSpPr>
            <a:spLocks noGrp="1"/>
          </p:cNvSpPr>
          <p:nvPr>
            <p:ph type="sldNum" sz="quarter" idx="12"/>
          </p:nvPr>
        </p:nvSpPr>
        <p:spPr/>
        <p:txBody>
          <a:bodyPr/>
          <a:lstStyle/>
          <a:p>
            <a:fld id="{58CFD7B8-A2DA-FC47-A7E4-C0F2CF24B2DF}" type="slidenum">
              <a:rPr lang="en-US" smtClean="0"/>
              <a:pPr/>
              <a:t>10</a:t>
            </a:fld>
            <a:endParaRPr lang="en-US"/>
          </a:p>
        </p:txBody>
      </p:sp>
    </p:spTree>
    <p:extLst>
      <p:ext uri="{BB962C8B-B14F-4D97-AF65-F5344CB8AC3E}">
        <p14:creationId xmlns:p14="http://schemas.microsoft.com/office/powerpoint/2010/main" val="1881266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52FE-DCB3-4574-AEC7-F21851EF9DC3}"/>
              </a:ext>
            </a:extLst>
          </p:cNvPr>
          <p:cNvSpPr>
            <a:spLocks noGrp="1"/>
          </p:cNvSpPr>
          <p:nvPr>
            <p:ph type="title"/>
          </p:nvPr>
        </p:nvSpPr>
        <p:spPr/>
        <p:txBody>
          <a:bodyPr/>
          <a:lstStyle/>
          <a:p>
            <a:r>
              <a:rPr lang="en-US" dirty="0">
                <a:solidFill>
                  <a:schemeClr val="tx1"/>
                </a:solidFill>
              </a:rPr>
              <a:t>Why Does Retaining Knowledge Matter? </a:t>
            </a:r>
          </a:p>
        </p:txBody>
      </p:sp>
      <p:sp>
        <p:nvSpPr>
          <p:cNvPr id="3" name="Content Placeholder 2">
            <a:extLst>
              <a:ext uri="{FF2B5EF4-FFF2-40B4-BE49-F238E27FC236}">
                <a16:creationId xmlns:a16="http://schemas.microsoft.com/office/drawing/2014/main" id="{613F8D7E-8C3D-4362-86FC-95039243CDD6}"/>
              </a:ext>
            </a:extLst>
          </p:cNvPr>
          <p:cNvSpPr>
            <a:spLocks noGrp="1"/>
          </p:cNvSpPr>
          <p:nvPr>
            <p:ph idx="1"/>
          </p:nvPr>
        </p:nvSpPr>
        <p:spPr>
          <a:xfrm>
            <a:off x="6787044" y="2827831"/>
            <a:ext cx="3647112" cy="2707742"/>
          </a:xfrm>
        </p:spPr>
        <p:txBody>
          <a:bodyPr>
            <a:normAutofit/>
          </a:bodyPr>
          <a:lstStyle/>
          <a:p>
            <a:pPr>
              <a:buFont typeface="Wingdings" panose="05000000000000000000" pitchFamily="2" charset="2"/>
              <a:buChar char="§"/>
            </a:pPr>
            <a:r>
              <a:rPr lang="en-US" sz="2000" dirty="0">
                <a:solidFill>
                  <a:schemeClr val="bg1">
                    <a:lumMod val="50000"/>
                  </a:schemeClr>
                </a:solidFill>
              </a:rPr>
              <a:t>Knowledge loss due to turnover or retirements. </a:t>
            </a:r>
          </a:p>
          <a:p>
            <a:pPr>
              <a:buFont typeface="Wingdings" panose="05000000000000000000" pitchFamily="2" charset="2"/>
              <a:buChar char="§"/>
            </a:pPr>
            <a:r>
              <a:rPr lang="en-US" sz="2000" dirty="0">
                <a:solidFill>
                  <a:schemeClr val="bg1">
                    <a:lumMod val="50000"/>
                  </a:schemeClr>
                </a:solidFill>
              </a:rPr>
              <a:t>Lost networks when people leave. </a:t>
            </a:r>
          </a:p>
          <a:p>
            <a:pPr>
              <a:buFont typeface="Wingdings" panose="05000000000000000000" pitchFamily="2" charset="2"/>
              <a:buChar char="§"/>
            </a:pPr>
            <a:r>
              <a:rPr lang="en-US" sz="2000" dirty="0">
                <a:solidFill>
                  <a:schemeClr val="bg1">
                    <a:lumMod val="50000"/>
                  </a:schemeClr>
                </a:solidFill>
              </a:rPr>
              <a:t>Inefficiencies getting things done.</a:t>
            </a:r>
          </a:p>
          <a:p>
            <a:pPr>
              <a:buFont typeface="Wingdings" panose="05000000000000000000" pitchFamily="2" charset="2"/>
              <a:buChar char="§"/>
            </a:pPr>
            <a:r>
              <a:rPr lang="en-US" sz="2000" dirty="0">
                <a:solidFill>
                  <a:schemeClr val="bg1">
                    <a:lumMod val="50000"/>
                  </a:schemeClr>
                </a:solidFill>
              </a:rPr>
              <a:t>Skill gaps. </a:t>
            </a:r>
          </a:p>
        </p:txBody>
      </p:sp>
      <p:sp>
        <p:nvSpPr>
          <p:cNvPr id="4" name="Slide Number Placeholder 3">
            <a:extLst>
              <a:ext uri="{FF2B5EF4-FFF2-40B4-BE49-F238E27FC236}">
                <a16:creationId xmlns:a16="http://schemas.microsoft.com/office/drawing/2014/main" id="{C04BB7BD-70DA-47BE-BB8F-2C967E20E86E}"/>
              </a:ext>
            </a:extLst>
          </p:cNvPr>
          <p:cNvSpPr>
            <a:spLocks noGrp="1"/>
          </p:cNvSpPr>
          <p:nvPr>
            <p:ph type="sldNum" sz="quarter" idx="12"/>
          </p:nvPr>
        </p:nvSpPr>
        <p:spPr/>
        <p:txBody>
          <a:bodyPr/>
          <a:lstStyle/>
          <a:p>
            <a:fld id="{58CFD7B8-A2DA-FC47-A7E4-C0F2CF24B2DF}" type="slidenum">
              <a:rPr lang="en-US" smtClean="0"/>
              <a:pPr/>
              <a:t>2</a:t>
            </a:fld>
            <a:endParaRPr lang="en-US"/>
          </a:p>
        </p:txBody>
      </p:sp>
      <p:sp>
        <p:nvSpPr>
          <p:cNvPr id="6" name="Content Placeholder 2">
            <a:extLst>
              <a:ext uri="{FF2B5EF4-FFF2-40B4-BE49-F238E27FC236}">
                <a16:creationId xmlns:a16="http://schemas.microsoft.com/office/drawing/2014/main" id="{F6EC609E-6831-4277-B6E8-3D13BB57E875}"/>
              </a:ext>
            </a:extLst>
          </p:cNvPr>
          <p:cNvSpPr txBox="1">
            <a:spLocks/>
          </p:cNvSpPr>
          <p:nvPr/>
        </p:nvSpPr>
        <p:spPr>
          <a:xfrm>
            <a:off x="909153" y="2827831"/>
            <a:ext cx="4096858" cy="29019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
              <a:defRPr sz="3200" b="0" i="0" kern="1200">
                <a:solidFill>
                  <a:srgbClr val="646569"/>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
              <a:defRPr sz="2800" b="0" i="0" kern="1200">
                <a:solidFill>
                  <a:srgbClr val="646569"/>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
              <a:defRPr sz="2000" b="0" i="0" kern="1200">
                <a:solidFill>
                  <a:srgbClr val="646569"/>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
              <a:defRPr sz="1800" b="0" i="0" kern="1200">
                <a:solidFill>
                  <a:srgbClr val="646569"/>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
              <a:defRPr sz="1800" b="0" i="0" kern="1200">
                <a:solidFill>
                  <a:srgbClr val="646569"/>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lumMod val="50000"/>
                  </a:schemeClr>
                </a:solidFill>
              </a:rPr>
              <a:t>Improved customer service.</a:t>
            </a:r>
          </a:p>
          <a:p>
            <a:r>
              <a:rPr lang="en-US" sz="2000" dirty="0">
                <a:solidFill>
                  <a:schemeClr val="bg1">
                    <a:lumMod val="50000"/>
                  </a:schemeClr>
                </a:solidFill>
              </a:rPr>
              <a:t>Innovative ideas come from sharing knowledge across people and teams.</a:t>
            </a:r>
          </a:p>
          <a:p>
            <a:r>
              <a:rPr lang="en-US" sz="2000" dirty="0">
                <a:solidFill>
                  <a:schemeClr val="bg1">
                    <a:lumMod val="50000"/>
                  </a:schemeClr>
                </a:solidFill>
              </a:rPr>
              <a:t>Improved efficiency. </a:t>
            </a:r>
          </a:p>
        </p:txBody>
      </p:sp>
      <p:sp>
        <p:nvSpPr>
          <p:cNvPr id="13" name="Arrow: Chevron 12">
            <a:extLst>
              <a:ext uri="{FF2B5EF4-FFF2-40B4-BE49-F238E27FC236}">
                <a16:creationId xmlns:a16="http://schemas.microsoft.com/office/drawing/2014/main" id="{39774C52-5960-422B-A614-953742C3662F}"/>
              </a:ext>
            </a:extLst>
          </p:cNvPr>
          <p:cNvSpPr/>
          <p:nvPr/>
        </p:nvSpPr>
        <p:spPr>
          <a:xfrm>
            <a:off x="909153" y="1757687"/>
            <a:ext cx="4042466" cy="719404"/>
          </a:xfrm>
          <a:prstGeom prst="chevron">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a:solidFill>
                  <a:schemeClr val="bg1">
                    <a:lumMod val="50000"/>
                  </a:schemeClr>
                </a:solidFill>
              </a:rPr>
              <a:t>Benefits</a:t>
            </a:r>
          </a:p>
        </p:txBody>
      </p:sp>
      <p:sp>
        <p:nvSpPr>
          <p:cNvPr id="14" name="Arrow: Chevron 13">
            <a:extLst>
              <a:ext uri="{FF2B5EF4-FFF2-40B4-BE49-F238E27FC236}">
                <a16:creationId xmlns:a16="http://schemas.microsoft.com/office/drawing/2014/main" id="{F8B9CC49-BD6C-40DF-BF9A-378F7D074D30}"/>
              </a:ext>
            </a:extLst>
          </p:cNvPr>
          <p:cNvSpPr/>
          <p:nvPr/>
        </p:nvSpPr>
        <p:spPr>
          <a:xfrm rot="10800000">
            <a:off x="6446148" y="1757687"/>
            <a:ext cx="4144893" cy="719404"/>
          </a:xfrm>
          <a:prstGeom prst="chevr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chemeClr val="tx1"/>
              </a:solidFill>
            </a:endParaRPr>
          </a:p>
        </p:txBody>
      </p:sp>
      <p:sp>
        <p:nvSpPr>
          <p:cNvPr id="15" name="TextBox 14">
            <a:extLst>
              <a:ext uri="{FF2B5EF4-FFF2-40B4-BE49-F238E27FC236}">
                <a16:creationId xmlns:a16="http://schemas.microsoft.com/office/drawing/2014/main" id="{05D13E28-E051-4B98-93BA-596A638E2292}"/>
              </a:ext>
            </a:extLst>
          </p:cNvPr>
          <p:cNvSpPr txBox="1"/>
          <p:nvPr/>
        </p:nvSpPr>
        <p:spPr>
          <a:xfrm>
            <a:off x="7556500" y="1879914"/>
            <a:ext cx="2108200" cy="523220"/>
          </a:xfrm>
          <a:prstGeom prst="rect">
            <a:avLst/>
          </a:prstGeom>
          <a:noFill/>
        </p:spPr>
        <p:txBody>
          <a:bodyPr wrap="square" rtlCol="0">
            <a:spAutoFit/>
          </a:bodyPr>
          <a:lstStyle/>
          <a:p>
            <a:pPr algn="ctr"/>
            <a:r>
              <a:rPr lang="en-US" sz="2800" b="1" dirty="0">
                <a:solidFill>
                  <a:schemeClr val="bg1">
                    <a:lumMod val="50000"/>
                  </a:schemeClr>
                </a:solidFill>
              </a:rPr>
              <a:t>Risks</a:t>
            </a:r>
          </a:p>
        </p:txBody>
      </p:sp>
      <p:sp>
        <p:nvSpPr>
          <p:cNvPr id="17" name="Oval 16">
            <a:extLst>
              <a:ext uri="{FF2B5EF4-FFF2-40B4-BE49-F238E27FC236}">
                <a16:creationId xmlns:a16="http://schemas.microsoft.com/office/drawing/2014/main" id="{46C1627F-805F-429A-BBBB-D071C49B5FAA}"/>
              </a:ext>
            </a:extLst>
          </p:cNvPr>
          <p:cNvSpPr/>
          <p:nvPr/>
        </p:nvSpPr>
        <p:spPr>
          <a:xfrm>
            <a:off x="5155371" y="1628066"/>
            <a:ext cx="1154595" cy="1163782"/>
          </a:xfrm>
          <a:prstGeom prst="ellipse">
            <a:avLst/>
          </a:prstGeom>
          <a:solidFill>
            <a:srgbClr val="E6E6E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0C5D3F22-5977-4ADB-A3E9-2073B02A85B8}"/>
              </a:ext>
            </a:extLst>
          </p:cNvPr>
          <p:cNvCxnSpPr>
            <a:stCxn id="17" idx="4"/>
          </p:cNvCxnSpPr>
          <p:nvPr/>
        </p:nvCxnSpPr>
        <p:spPr>
          <a:xfrm>
            <a:off x="5732669" y="2791848"/>
            <a:ext cx="16013" cy="2973952"/>
          </a:xfrm>
          <a:prstGeom prst="line">
            <a:avLst/>
          </a:prstGeom>
        </p:spPr>
        <p:style>
          <a:lnRef idx="1">
            <a:schemeClr val="accent6"/>
          </a:lnRef>
          <a:fillRef idx="0">
            <a:schemeClr val="accent6"/>
          </a:fillRef>
          <a:effectRef idx="0">
            <a:schemeClr val="accent6"/>
          </a:effectRef>
          <a:fontRef idx="minor">
            <a:schemeClr val="tx1"/>
          </a:fontRef>
        </p:style>
      </p:cxnSp>
      <p:pic>
        <p:nvPicPr>
          <p:cNvPr id="21" name="Graphic 20" descr="Head with gears outline">
            <a:extLst>
              <a:ext uri="{FF2B5EF4-FFF2-40B4-BE49-F238E27FC236}">
                <a16:creationId xmlns:a16="http://schemas.microsoft.com/office/drawing/2014/main" id="{FEB0AD14-7464-4891-9DCE-BDDDB1C4FE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75468" y="1752757"/>
            <a:ext cx="914400" cy="914400"/>
          </a:xfrm>
          <a:prstGeom prst="rect">
            <a:avLst/>
          </a:prstGeom>
        </p:spPr>
      </p:pic>
    </p:spTree>
    <p:extLst>
      <p:ext uri="{BB962C8B-B14F-4D97-AF65-F5344CB8AC3E}">
        <p14:creationId xmlns:p14="http://schemas.microsoft.com/office/powerpoint/2010/main" val="1223099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D87A1-54FD-4241-968C-FBF7A2AE5335}"/>
              </a:ext>
            </a:extLst>
          </p:cNvPr>
          <p:cNvSpPr>
            <a:spLocks noGrp="1"/>
          </p:cNvSpPr>
          <p:nvPr>
            <p:ph type="title"/>
          </p:nvPr>
        </p:nvSpPr>
        <p:spPr>
          <a:xfrm>
            <a:off x="492684" y="-234603"/>
            <a:ext cx="11390103" cy="1163782"/>
          </a:xfrm>
        </p:spPr>
        <p:txBody>
          <a:bodyPr>
            <a:normAutofit/>
          </a:bodyPr>
          <a:lstStyle/>
          <a:p>
            <a:r>
              <a:rPr lang="en-US" sz="3600" dirty="0">
                <a:solidFill>
                  <a:schemeClr val="tx1"/>
                </a:solidFill>
              </a:rPr>
              <a:t>Knowledge Types</a:t>
            </a:r>
          </a:p>
        </p:txBody>
      </p:sp>
      <p:sp>
        <p:nvSpPr>
          <p:cNvPr id="4" name="Slide Number Placeholder 3">
            <a:extLst>
              <a:ext uri="{FF2B5EF4-FFF2-40B4-BE49-F238E27FC236}">
                <a16:creationId xmlns:a16="http://schemas.microsoft.com/office/drawing/2014/main" id="{ECA3AFFF-12C0-48B8-9FB5-E703749A7759}"/>
              </a:ext>
            </a:extLst>
          </p:cNvPr>
          <p:cNvSpPr>
            <a:spLocks noGrp="1"/>
          </p:cNvSpPr>
          <p:nvPr>
            <p:ph type="sldNum" sz="quarter" idx="12"/>
          </p:nvPr>
        </p:nvSpPr>
        <p:spPr/>
        <p:txBody>
          <a:bodyPr/>
          <a:lstStyle/>
          <a:p>
            <a:fld id="{58CFD7B8-A2DA-FC47-A7E4-C0F2CF24B2DF}" type="slidenum">
              <a:rPr lang="en-US" smtClean="0"/>
              <a:pPr/>
              <a:t>3</a:t>
            </a:fld>
            <a:endParaRPr lang="en-US"/>
          </a:p>
        </p:txBody>
      </p:sp>
      <p:grpSp>
        <p:nvGrpSpPr>
          <p:cNvPr id="15" name="Group 14">
            <a:extLst>
              <a:ext uri="{FF2B5EF4-FFF2-40B4-BE49-F238E27FC236}">
                <a16:creationId xmlns:a16="http://schemas.microsoft.com/office/drawing/2014/main" id="{C8821B13-D775-45F6-9FD4-07A6FFCED88E}"/>
              </a:ext>
            </a:extLst>
          </p:cNvPr>
          <p:cNvGrpSpPr/>
          <p:nvPr/>
        </p:nvGrpSpPr>
        <p:grpSpPr>
          <a:xfrm>
            <a:off x="7624538" y="1985595"/>
            <a:ext cx="2479106" cy="3780304"/>
            <a:chOff x="542498" y="1794620"/>
            <a:chExt cx="2125387" cy="1342378"/>
          </a:xfrm>
          <a:solidFill>
            <a:schemeClr val="tx2">
              <a:lumMod val="40000"/>
              <a:lumOff val="60000"/>
            </a:schemeClr>
          </a:solidFill>
        </p:grpSpPr>
        <p:sp>
          <p:nvSpPr>
            <p:cNvPr id="28" name="Parallelogram 27">
              <a:extLst>
                <a:ext uri="{FF2B5EF4-FFF2-40B4-BE49-F238E27FC236}">
                  <a16:creationId xmlns:a16="http://schemas.microsoft.com/office/drawing/2014/main" id="{CB214217-D15E-48C2-957F-53DF89A54749}"/>
                </a:ext>
              </a:extLst>
            </p:cNvPr>
            <p:cNvSpPr/>
            <p:nvPr/>
          </p:nvSpPr>
          <p:spPr>
            <a:xfrm rot="5400000">
              <a:off x="414878" y="1996472"/>
              <a:ext cx="355273" cy="100034"/>
            </a:xfrm>
            <a:prstGeom prst="parallelogram">
              <a:avLst>
                <a:gd name="adj" fmla="val 117676"/>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C23D5E-20EC-4A04-955D-29480B1C8B37}"/>
                </a:ext>
              </a:extLst>
            </p:cNvPr>
            <p:cNvSpPr/>
            <p:nvPr/>
          </p:nvSpPr>
          <p:spPr>
            <a:xfrm>
              <a:off x="642532" y="1794620"/>
              <a:ext cx="2025353" cy="13423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7AE9C4F-24F0-40AE-A9E4-0C3E8E044BCE}"/>
                </a:ext>
              </a:extLst>
            </p:cNvPr>
            <p:cNvSpPr/>
            <p:nvPr/>
          </p:nvSpPr>
          <p:spPr>
            <a:xfrm>
              <a:off x="542498" y="1864085"/>
              <a:ext cx="2025353" cy="3186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CFA9C7C8-88D9-4F3B-B48B-48BA3789AA8A}"/>
              </a:ext>
            </a:extLst>
          </p:cNvPr>
          <p:cNvSpPr txBox="1"/>
          <p:nvPr/>
        </p:nvSpPr>
        <p:spPr>
          <a:xfrm>
            <a:off x="2053955" y="1985595"/>
            <a:ext cx="2025455" cy="830997"/>
          </a:xfrm>
          <a:prstGeom prst="rect">
            <a:avLst/>
          </a:prstGeom>
          <a:noFill/>
        </p:spPr>
        <p:txBody>
          <a:bodyPr wrap="square" rtlCol="0">
            <a:spAutoFit/>
          </a:bodyPr>
          <a:lstStyle/>
          <a:p>
            <a:pPr algn="ctr"/>
            <a:r>
              <a:rPr lang="en-US" sz="2400" b="1" dirty="0">
                <a:solidFill>
                  <a:srgbClr val="F2F2F2"/>
                </a:solidFill>
              </a:rPr>
              <a:t>Tacit Knowledge</a:t>
            </a:r>
          </a:p>
        </p:txBody>
      </p:sp>
      <p:sp>
        <p:nvSpPr>
          <p:cNvPr id="64" name="TextBox 63">
            <a:extLst>
              <a:ext uri="{FF2B5EF4-FFF2-40B4-BE49-F238E27FC236}">
                <a16:creationId xmlns:a16="http://schemas.microsoft.com/office/drawing/2014/main" id="{0EE27F16-648E-429A-AF69-B8981EDDC999}"/>
              </a:ext>
            </a:extLst>
          </p:cNvPr>
          <p:cNvSpPr txBox="1"/>
          <p:nvPr/>
        </p:nvSpPr>
        <p:spPr>
          <a:xfrm>
            <a:off x="2160159" y="3066288"/>
            <a:ext cx="1919252" cy="646331"/>
          </a:xfrm>
          <a:prstGeom prst="rect">
            <a:avLst/>
          </a:prstGeom>
          <a:noFill/>
        </p:spPr>
        <p:txBody>
          <a:bodyPr wrap="square" rtlCol="0">
            <a:spAutoFit/>
          </a:bodyPr>
          <a:lstStyle/>
          <a:p>
            <a:r>
              <a:rPr lang="en-US" dirty="0">
                <a:solidFill>
                  <a:schemeClr val="bg1">
                    <a:lumMod val="50000"/>
                  </a:schemeClr>
                </a:solidFill>
              </a:rPr>
              <a:t>“Here is the cake recipe” </a:t>
            </a:r>
          </a:p>
        </p:txBody>
      </p:sp>
      <p:pic>
        <p:nvPicPr>
          <p:cNvPr id="66" name="Graphic 65" descr="List outline">
            <a:extLst>
              <a:ext uri="{FF2B5EF4-FFF2-40B4-BE49-F238E27FC236}">
                <a16:creationId xmlns:a16="http://schemas.microsoft.com/office/drawing/2014/main" id="{00AD6907-A087-43D1-B351-C24D82328A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005618">
            <a:off x="2656937" y="4089121"/>
            <a:ext cx="819491" cy="819491"/>
          </a:xfrm>
          <a:prstGeom prst="rect">
            <a:avLst/>
          </a:prstGeom>
        </p:spPr>
      </p:pic>
      <p:grpSp>
        <p:nvGrpSpPr>
          <p:cNvPr id="67" name="Group 66">
            <a:extLst>
              <a:ext uri="{FF2B5EF4-FFF2-40B4-BE49-F238E27FC236}">
                <a16:creationId xmlns:a16="http://schemas.microsoft.com/office/drawing/2014/main" id="{624E7E64-32B3-4EF6-A641-114E8E077975}"/>
              </a:ext>
            </a:extLst>
          </p:cNvPr>
          <p:cNvGrpSpPr/>
          <p:nvPr/>
        </p:nvGrpSpPr>
        <p:grpSpPr>
          <a:xfrm>
            <a:off x="4769090" y="1975320"/>
            <a:ext cx="2479106" cy="3790581"/>
            <a:chOff x="542498" y="1794620"/>
            <a:chExt cx="2125387" cy="1363068"/>
          </a:xfrm>
          <a:solidFill>
            <a:schemeClr val="tx2">
              <a:lumMod val="40000"/>
              <a:lumOff val="60000"/>
            </a:schemeClr>
          </a:solidFill>
        </p:grpSpPr>
        <p:sp>
          <p:nvSpPr>
            <p:cNvPr id="68" name="Parallelogram 67">
              <a:extLst>
                <a:ext uri="{FF2B5EF4-FFF2-40B4-BE49-F238E27FC236}">
                  <a16:creationId xmlns:a16="http://schemas.microsoft.com/office/drawing/2014/main" id="{A75B361C-A9F8-42FA-A4BD-4A5F9D9446EA}"/>
                </a:ext>
              </a:extLst>
            </p:cNvPr>
            <p:cNvSpPr/>
            <p:nvPr/>
          </p:nvSpPr>
          <p:spPr>
            <a:xfrm rot="5400000">
              <a:off x="414878" y="1996472"/>
              <a:ext cx="355273" cy="100034"/>
            </a:xfrm>
            <a:prstGeom prst="parallelogram">
              <a:avLst>
                <a:gd name="adj" fmla="val 117676"/>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C019A99C-8F41-4D25-AF2C-6212204C01EB}"/>
                </a:ext>
              </a:extLst>
            </p:cNvPr>
            <p:cNvSpPr/>
            <p:nvPr/>
          </p:nvSpPr>
          <p:spPr>
            <a:xfrm>
              <a:off x="642532" y="1794620"/>
              <a:ext cx="2025353" cy="13630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09B074DA-454C-47C5-8C49-CD6D1DA0C9C4}"/>
                </a:ext>
              </a:extLst>
            </p:cNvPr>
            <p:cNvSpPr/>
            <p:nvPr/>
          </p:nvSpPr>
          <p:spPr>
            <a:xfrm>
              <a:off x="542498" y="1864085"/>
              <a:ext cx="2025353" cy="3186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356BC349-3B40-4DFB-A4AD-64AA106536F1}"/>
              </a:ext>
            </a:extLst>
          </p:cNvPr>
          <p:cNvSpPr txBox="1"/>
          <p:nvPr/>
        </p:nvSpPr>
        <p:spPr>
          <a:xfrm>
            <a:off x="5002454" y="2194946"/>
            <a:ext cx="2025455" cy="830997"/>
          </a:xfrm>
          <a:prstGeom prst="rect">
            <a:avLst/>
          </a:prstGeom>
          <a:noFill/>
        </p:spPr>
        <p:txBody>
          <a:bodyPr wrap="square" rtlCol="0">
            <a:spAutoFit/>
          </a:bodyPr>
          <a:lstStyle/>
          <a:p>
            <a:pPr algn="ctr"/>
            <a:r>
              <a:rPr lang="en-US" sz="2400" b="1" dirty="0">
                <a:solidFill>
                  <a:srgbClr val="F2F2F2"/>
                </a:solidFill>
              </a:rPr>
              <a:t>Implicit Knowledge</a:t>
            </a:r>
          </a:p>
        </p:txBody>
      </p:sp>
      <p:sp>
        <p:nvSpPr>
          <p:cNvPr id="72" name="TextBox 71">
            <a:extLst>
              <a:ext uri="{FF2B5EF4-FFF2-40B4-BE49-F238E27FC236}">
                <a16:creationId xmlns:a16="http://schemas.microsoft.com/office/drawing/2014/main" id="{0FE869D5-8CCE-4839-BFCA-18415D23F24C}"/>
              </a:ext>
            </a:extLst>
          </p:cNvPr>
          <p:cNvSpPr txBox="1"/>
          <p:nvPr/>
        </p:nvSpPr>
        <p:spPr>
          <a:xfrm>
            <a:off x="4945123" y="5091360"/>
            <a:ext cx="2176536" cy="584775"/>
          </a:xfrm>
          <a:prstGeom prst="rect">
            <a:avLst/>
          </a:prstGeom>
          <a:noFill/>
        </p:spPr>
        <p:txBody>
          <a:bodyPr wrap="square" rtlCol="0">
            <a:spAutoFit/>
          </a:bodyPr>
          <a:lstStyle/>
          <a:p>
            <a:pPr algn="ctr"/>
            <a:r>
              <a:rPr lang="en-US" sz="1600" dirty="0">
                <a:solidFill>
                  <a:schemeClr val="bg1">
                    <a:lumMod val="50000"/>
                  </a:schemeClr>
                </a:solidFill>
              </a:rPr>
              <a:t>“</a:t>
            </a:r>
            <a:r>
              <a:rPr lang="en-US" sz="1600" i="1" dirty="0">
                <a:solidFill>
                  <a:schemeClr val="bg1">
                    <a:lumMod val="50000"/>
                  </a:schemeClr>
                </a:solidFill>
              </a:rPr>
              <a:t>Everyone likes cake on their birthday</a:t>
            </a:r>
            <a:r>
              <a:rPr lang="en-US" sz="1600" dirty="0">
                <a:solidFill>
                  <a:schemeClr val="bg1">
                    <a:lumMod val="50000"/>
                  </a:schemeClr>
                </a:solidFill>
              </a:rPr>
              <a:t>” </a:t>
            </a:r>
          </a:p>
        </p:txBody>
      </p:sp>
      <p:grpSp>
        <p:nvGrpSpPr>
          <p:cNvPr id="74" name="Group 73">
            <a:extLst>
              <a:ext uri="{FF2B5EF4-FFF2-40B4-BE49-F238E27FC236}">
                <a16:creationId xmlns:a16="http://schemas.microsoft.com/office/drawing/2014/main" id="{24ED238A-EFB2-4C35-944E-3CBE4252AC7C}"/>
              </a:ext>
            </a:extLst>
          </p:cNvPr>
          <p:cNvGrpSpPr/>
          <p:nvPr/>
        </p:nvGrpSpPr>
        <p:grpSpPr>
          <a:xfrm>
            <a:off x="1972993" y="1975320"/>
            <a:ext cx="2479106" cy="3790581"/>
            <a:chOff x="542498" y="1785435"/>
            <a:chExt cx="2125387" cy="1372253"/>
          </a:xfrm>
          <a:solidFill>
            <a:schemeClr val="tx2">
              <a:lumMod val="40000"/>
              <a:lumOff val="60000"/>
            </a:schemeClr>
          </a:solidFill>
        </p:grpSpPr>
        <p:sp>
          <p:nvSpPr>
            <p:cNvPr id="75" name="Parallelogram 74">
              <a:extLst>
                <a:ext uri="{FF2B5EF4-FFF2-40B4-BE49-F238E27FC236}">
                  <a16:creationId xmlns:a16="http://schemas.microsoft.com/office/drawing/2014/main" id="{B534A798-17B8-49A6-996C-F60450A153C6}"/>
                </a:ext>
              </a:extLst>
            </p:cNvPr>
            <p:cNvSpPr/>
            <p:nvPr/>
          </p:nvSpPr>
          <p:spPr>
            <a:xfrm rot="5400000">
              <a:off x="414878" y="1996472"/>
              <a:ext cx="355273" cy="100034"/>
            </a:xfrm>
            <a:prstGeom prst="parallelogram">
              <a:avLst>
                <a:gd name="adj" fmla="val 117676"/>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0AE18DCB-28AD-4DDF-A700-D4FCBF2A8281}"/>
                </a:ext>
              </a:extLst>
            </p:cNvPr>
            <p:cNvSpPr/>
            <p:nvPr/>
          </p:nvSpPr>
          <p:spPr>
            <a:xfrm>
              <a:off x="642532" y="1785435"/>
              <a:ext cx="2025353" cy="13722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50BB2AF8-A7DB-4B78-9827-2D2F731EBC64}"/>
                </a:ext>
              </a:extLst>
            </p:cNvPr>
            <p:cNvSpPr/>
            <p:nvPr/>
          </p:nvSpPr>
          <p:spPr>
            <a:xfrm>
              <a:off x="542498" y="1864085"/>
              <a:ext cx="2025353" cy="3186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TextBox 77">
            <a:extLst>
              <a:ext uri="{FF2B5EF4-FFF2-40B4-BE49-F238E27FC236}">
                <a16:creationId xmlns:a16="http://schemas.microsoft.com/office/drawing/2014/main" id="{CF14D859-ED91-47CA-9D7C-093AE7A2F954}"/>
              </a:ext>
            </a:extLst>
          </p:cNvPr>
          <p:cNvSpPr txBox="1"/>
          <p:nvPr/>
        </p:nvSpPr>
        <p:spPr>
          <a:xfrm>
            <a:off x="2206356" y="2192575"/>
            <a:ext cx="2025455" cy="830997"/>
          </a:xfrm>
          <a:prstGeom prst="rect">
            <a:avLst/>
          </a:prstGeom>
          <a:noFill/>
        </p:spPr>
        <p:txBody>
          <a:bodyPr wrap="square" rtlCol="0">
            <a:spAutoFit/>
          </a:bodyPr>
          <a:lstStyle/>
          <a:p>
            <a:pPr algn="ctr"/>
            <a:r>
              <a:rPr lang="en-US" sz="2400" b="1" dirty="0">
                <a:solidFill>
                  <a:srgbClr val="F2F2F2"/>
                </a:solidFill>
              </a:rPr>
              <a:t>Explicit Knowledge</a:t>
            </a:r>
          </a:p>
        </p:txBody>
      </p:sp>
      <p:sp>
        <p:nvSpPr>
          <p:cNvPr id="79" name="TextBox 78">
            <a:extLst>
              <a:ext uri="{FF2B5EF4-FFF2-40B4-BE49-F238E27FC236}">
                <a16:creationId xmlns:a16="http://schemas.microsoft.com/office/drawing/2014/main" id="{AAC4061C-A3E7-4F0E-A886-F8D20D9C1E29}"/>
              </a:ext>
            </a:extLst>
          </p:cNvPr>
          <p:cNvSpPr txBox="1"/>
          <p:nvPr/>
        </p:nvSpPr>
        <p:spPr>
          <a:xfrm>
            <a:off x="2154592" y="5181124"/>
            <a:ext cx="2232589" cy="338554"/>
          </a:xfrm>
          <a:prstGeom prst="rect">
            <a:avLst/>
          </a:prstGeom>
          <a:noFill/>
        </p:spPr>
        <p:txBody>
          <a:bodyPr wrap="square" rtlCol="0">
            <a:spAutoFit/>
          </a:bodyPr>
          <a:lstStyle/>
          <a:p>
            <a:pPr algn="ctr"/>
            <a:r>
              <a:rPr lang="en-US" sz="1600" dirty="0">
                <a:solidFill>
                  <a:schemeClr val="bg1">
                    <a:lumMod val="50000"/>
                  </a:schemeClr>
                </a:solidFill>
              </a:rPr>
              <a:t>“</a:t>
            </a:r>
            <a:r>
              <a:rPr lang="en-US" sz="1600" i="1" dirty="0">
                <a:solidFill>
                  <a:schemeClr val="bg1">
                    <a:lumMod val="50000"/>
                  </a:schemeClr>
                </a:solidFill>
              </a:rPr>
              <a:t>Here is the cake recipe</a:t>
            </a:r>
            <a:r>
              <a:rPr lang="en-US" sz="1600" dirty="0">
                <a:solidFill>
                  <a:schemeClr val="bg1">
                    <a:lumMod val="50000"/>
                  </a:schemeClr>
                </a:solidFill>
              </a:rPr>
              <a:t>” </a:t>
            </a:r>
          </a:p>
        </p:txBody>
      </p:sp>
      <p:pic>
        <p:nvPicPr>
          <p:cNvPr id="82" name="Picture 81" descr="An image of a recipe book">
            <a:extLst>
              <a:ext uri="{FF2B5EF4-FFF2-40B4-BE49-F238E27FC236}">
                <a16:creationId xmlns:a16="http://schemas.microsoft.com/office/drawing/2014/main" id="{37C29E83-B166-47C5-9FA0-01C4F9AAA4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933583">
            <a:off x="2404090" y="4231230"/>
            <a:ext cx="1544955" cy="869036"/>
          </a:xfrm>
          <a:prstGeom prst="rect">
            <a:avLst/>
          </a:prstGeom>
        </p:spPr>
      </p:pic>
      <p:sp>
        <p:nvSpPr>
          <p:cNvPr id="83" name="TextBox 82">
            <a:extLst>
              <a:ext uri="{FF2B5EF4-FFF2-40B4-BE49-F238E27FC236}">
                <a16:creationId xmlns:a16="http://schemas.microsoft.com/office/drawing/2014/main" id="{95DE40E7-8413-477F-AC28-9A0B2C7CF3F0}"/>
              </a:ext>
            </a:extLst>
          </p:cNvPr>
          <p:cNvSpPr txBox="1"/>
          <p:nvPr/>
        </p:nvSpPr>
        <p:spPr>
          <a:xfrm>
            <a:off x="7782738" y="4952652"/>
            <a:ext cx="2319587" cy="830997"/>
          </a:xfrm>
          <a:prstGeom prst="rect">
            <a:avLst/>
          </a:prstGeom>
          <a:noFill/>
        </p:spPr>
        <p:txBody>
          <a:bodyPr wrap="square" rtlCol="0">
            <a:spAutoFit/>
          </a:bodyPr>
          <a:lstStyle/>
          <a:p>
            <a:pPr algn="ctr"/>
            <a:r>
              <a:rPr lang="en-US" sz="1600" dirty="0">
                <a:solidFill>
                  <a:schemeClr val="bg1">
                    <a:lumMod val="50000"/>
                  </a:schemeClr>
                </a:solidFill>
              </a:rPr>
              <a:t>“</a:t>
            </a:r>
            <a:r>
              <a:rPr lang="en-US" sz="1600" i="1" dirty="0">
                <a:solidFill>
                  <a:schemeClr val="bg1">
                    <a:lumMod val="50000"/>
                  </a:schemeClr>
                </a:solidFill>
              </a:rPr>
              <a:t>My oven takes longer to warm up when baking so I’ll start it sooner</a:t>
            </a:r>
            <a:r>
              <a:rPr lang="en-US" sz="1600" dirty="0">
                <a:solidFill>
                  <a:schemeClr val="bg1">
                    <a:lumMod val="50000"/>
                  </a:schemeClr>
                </a:solidFill>
              </a:rPr>
              <a:t>” </a:t>
            </a:r>
          </a:p>
        </p:txBody>
      </p:sp>
      <p:sp>
        <p:nvSpPr>
          <p:cNvPr id="84" name="TextBox 83">
            <a:extLst>
              <a:ext uri="{FF2B5EF4-FFF2-40B4-BE49-F238E27FC236}">
                <a16:creationId xmlns:a16="http://schemas.microsoft.com/office/drawing/2014/main" id="{C578646F-010A-4729-A0B1-BC181BB5B1D2}"/>
              </a:ext>
            </a:extLst>
          </p:cNvPr>
          <p:cNvSpPr txBox="1"/>
          <p:nvPr/>
        </p:nvSpPr>
        <p:spPr>
          <a:xfrm>
            <a:off x="7802624" y="2214411"/>
            <a:ext cx="2025455" cy="830997"/>
          </a:xfrm>
          <a:prstGeom prst="rect">
            <a:avLst/>
          </a:prstGeom>
          <a:noFill/>
        </p:spPr>
        <p:txBody>
          <a:bodyPr wrap="square" rtlCol="0">
            <a:spAutoFit/>
          </a:bodyPr>
          <a:lstStyle/>
          <a:p>
            <a:pPr algn="ctr"/>
            <a:r>
              <a:rPr lang="en-US" sz="2400" b="1" dirty="0">
                <a:solidFill>
                  <a:srgbClr val="F2F2F2"/>
                </a:solidFill>
              </a:rPr>
              <a:t>Tacit Knowledge</a:t>
            </a:r>
          </a:p>
        </p:txBody>
      </p:sp>
      <p:sp>
        <p:nvSpPr>
          <p:cNvPr id="85" name="TextBox 84">
            <a:extLst>
              <a:ext uri="{FF2B5EF4-FFF2-40B4-BE49-F238E27FC236}">
                <a16:creationId xmlns:a16="http://schemas.microsoft.com/office/drawing/2014/main" id="{A3A552D3-F551-4DC9-BC11-AE1C0B81D20A}"/>
              </a:ext>
            </a:extLst>
          </p:cNvPr>
          <p:cNvSpPr txBox="1"/>
          <p:nvPr/>
        </p:nvSpPr>
        <p:spPr>
          <a:xfrm>
            <a:off x="2097184" y="3185350"/>
            <a:ext cx="2347404" cy="584775"/>
          </a:xfrm>
          <a:prstGeom prst="rect">
            <a:avLst/>
          </a:prstGeom>
          <a:noFill/>
        </p:spPr>
        <p:txBody>
          <a:bodyPr wrap="square" rtlCol="0">
            <a:spAutoFit/>
          </a:bodyPr>
          <a:lstStyle/>
          <a:p>
            <a:r>
              <a:rPr lang="en-US" sz="1600" dirty="0">
                <a:solidFill>
                  <a:schemeClr val="bg1">
                    <a:lumMod val="50000"/>
                  </a:schemeClr>
                </a:solidFill>
              </a:rPr>
              <a:t>Written knowledge, focused on documenting.</a:t>
            </a:r>
          </a:p>
        </p:txBody>
      </p:sp>
      <p:sp>
        <p:nvSpPr>
          <p:cNvPr id="86" name="TextBox 85">
            <a:extLst>
              <a:ext uri="{FF2B5EF4-FFF2-40B4-BE49-F238E27FC236}">
                <a16:creationId xmlns:a16="http://schemas.microsoft.com/office/drawing/2014/main" id="{A94C7319-87DD-4F69-904B-AD11E2D394CE}"/>
              </a:ext>
            </a:extLst>
          </p:cNvPr>
          <p:cNvSpPr txBox="1"/>
          <p:nvPr/>
        </p:nvSpPr>
        <p:spPr>
          <a:xfrm>
            <a:off x="4917096" y="3169740"/>
            <a:ext cx="2232589" cy="338554"/>
          </a:xfrm>
          <a:prstGeom prst="rect">
            <a:avLst/>
          </a:prstGeom>
          <a:noFill/>
        </p:spPr>
        <p:txBody>
          <a:bodyPr wrap="square" rtlCol="0">
            <a:spAutoFit/>
          </a:bodyPr>
          <a:lstStyle/>
          <a:p>
            <a:r>
              <a:rPr lang="en-US" sz="1600" dirty="0">
                <a:solidFill>
                  <a:schemeClr val="bg1">
                    <a:lumMod val="50000"/>
                  </a:schemeClr>
                </a:solidFill>
              </a:rPr>
              <a:t>Shared understandings. </a:t>
            </a:r>
          </a:p>
        </p:txBody>
      </p:sp>
      <p:sp>
        <p:nvSpPr>
          <p:cNvPr id="90" name="TextBox 89">
            <a:extLst>
              <a:ext uri="{FF2B5EF4-FFF2-40B4-BE49-F238E27FC236}">
                <a16:creationId xmlns:a16="http://schemas.microsoft.com/office/drawing/2014/main" id="{77EDA412-7453-466A-85C9-9B94DAC093C8}"/>
              </a:ext>
            </a:extLst>
          </p:cNvPr>
          <p:cNvSpPr txBox="1"/>
          <p:nvPr/>
        </p:nvSpPr>
        <p:spPr>
          <a:xfrm>
            <a:off x="7804654" y="3169169"/>
            <a:ext cx="2341006" cy="1077218"/>
          </a:xfrm>
          <a:prstGeom prst="rect">
            <a:avLst/>
          </a:prstGeom>
          <a:noFill/>
        </p:spPr>
        <p:txBody>
          <a:bodyPr wrap="square" rtlCol="0">
            <a:spAutoFit/>
          </a:bodyPr>
          <a:lstStyle/>
          <a:p>
            <a:r>
              <a:rPr lang="en-US" sz="1600" dirty="0">
                <a:solidFill>
                  <a:schemeClr val="bg1">
                    <a:lumMod val="50000"/>
                  </a:schemeClr>
                </a:solidFill>
              </a:rPr>
              <a:t>Experiences &amp; wisdom that contribute to knowing how something is done well.</a:t>
            </a:r>
          </a:p>
        </p:txBody>
      </p:sp>
      <p:pic>
        <p:nvPicPr>
          <p:cNvPr id="92" name="Picture 91" descr="A birthday cake with candles&#10;">
            <a:extLst>
              <a:ext uri="{FF2B5EF4-FFF2-40B4-BE49-F238E27FC236}">
                <a16:creationId xmlns:a16="http://schemas.microsoft.com/office/drawing/2014/main" id="{47D405F5-7AE9-49DE-AAF1-344B6E3537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6156" y="4101535"/>
            <a:ext cx="1759688" cy="989825"/>
          </a:xfrm>
          <a:prstGeom prst="rect">
            <a:avLst/>
          </a:prstGeom>
        </p:spPr>
      </p:pic>
      <p:pic>
        <p:nvPicPr>
          <p:cNvPr id="95" name="Picture 94" descr="A human icon with an atom in the center of the head">
            <a:extLst>
              <a:ext uri="{FF2B5EF4-FFF2-40B4-BE49-F238E27FC236}">
                <a16:creationId xmlns:a16="http://schemas.microsoft.com/office/drawing/2014/main" id="{4CEE323D-4901-4083-972C-7B886E971DD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44543" y="4191355"/>
            <a:ext cx="1461229" cy="821941"/>
          </a:xfrm>
          <a:prstGeom prst="rect">
            <a:avLst/>
          </a:prstGeom>
        </p:spPr>
      </p:pic>
      <p:sp>
        <p:nvSpPr>
          <p:cNvPr id="3" name="TextBox 2">
            <a:extLst>
              <a:ext uri="{FF2B5EF4-FFF2-40B4-BE49-F238E27FC236}">
                <a16:creationId xmlns:a16="http://schemas.microsoft.com/office/drawing/2014/main" id="{E1A8400E-CBDD-446C-8E1E-EFF283C967FA}"/>
              </a:ext>
            </a:extLst>
          </p:cNvPr>
          <p:cNvSpPr txBox="1"/>
          <p:nvPr/>
        </p:nvSpPr>
        <p:spPr>
          <a:xfrm>
            <a:off x="492684" y="1060705"/>
            <a:ext cx="11390103" cy="646331"/>
          </a:xfrm>
          <a:prstGeom prst="rect">
            <a:avLst/>
          </a:prstGeom>
          <a:noFill/>
        </p:spPr>
        <p:txBody>
          <a:bodyPr wrap="square" rtlCol="0">
            <a:spAutoFit/>
          </a:bodyPr>
          <a:lstStyle/>
          <a:p>
            <a:r>
              <a:rPr lang="en-US" dirty="0"/>
              <a:t>There are 3 types of knowledge employees use that is important to capture when succession planning. Tacit knowledge can be the most challenging to capture with tradition written methods. </a:t>
            </a:r>
          </a:p>
        </p:txBody>
      </p:sp>
    </p:spTree>
    <p:extLst>
      <p:ext uri="{BB962C8B-B14F-4D97-AF65-F5344CB8AC3E}">
        <p14:creationId xmlns:p14="http://schemas.microsoft.com/office/powerpoint/2010/main" val="2808072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EB271-8649-4CAD-9664-009F68404161}"/>
              </a:ext>
            </a:extLst>
          </p:cNvPr>
          <p:cNvSpPr>
            <a:spLocks noGrp="1"/>
          </p:cNvSpPr>
          <p:nvPr>
            <p:ph type="title"/>
          </p:nvPr>
        </p:nvSpPr>
        <p:spPr>
          <a:xfrm>
            <a:off x="400948" y="136525"/>
            <a:ext cx="11390103" cy="1163782"/>
          </a:xfrm>
        </p:spPr>
        <p:txBody>
          <a:bodyPr/>
          <a:lstStyle/>
          <a:p>
            <a:r>
              <a:rPr lang="en-US" dirty="0">
                <a:solidFill>
                  <a:schemeClr val="tx1"/>
                </a:solidFill>
              </a:rPr>
              <a:t>Knowledge Retention Strategy #1: The Knowledge Retention Process (KRP) </a:t>
            </a:r>
          </a:p>
        </p:txBody>
      </p:sp>
      <p:sp>
        <p:nvSpPr>
          <p:cNvPr id="4" name="Slide Number Placeholder 3">
            <a:extLst>
              <a:ext uri="{FF2B5EF4-FFF2-40B4-BE49-F238E27FC236}">
                <a16:creationId xmlns:a16="http://schemas.microsoft.com/office/drawing/2014/main" id="{5383EFEC-140A-464C-871E-3968DD7774EF}"/>
              </a:ext>
            </a:extLst>
          </p:cNvPr>
          <p:cNvSpPr>
            <a:spLocks noGrp="1"/>
          </p:cNvSpPr>
          <p:nvPr>
            <p:ph type="sldNum" sz="quarter" idx="12"/>
          </p:nvPr>
        </p:nvSpPr>
        <p:spPr/>
        <p:txBody>
          <a:bodyPr/>
          <a:lstStyle/>
          <a:p>
            <a:fld id="{58CFD7B8-A2DA-FC47-A7E4-C0F2CF24B2DF}" type="slidenum">
              <a:rPr lang="en-US" smtClean="0"/>
              <a:pPr/>
              <a:t>4</a:t>
            </a:fld>
            <a:endParaRPr lang="en-US"/>
          </a:p>
        </p:txBody>
      </p:sp>
      <p:sp>
        <p:nvSpPr>
          <p:cNvPr id="5" name="Arrow: Chevron 4">
            <a:extLst>
              <a:ext uri="{FF2B5EF4-FFF2-40B4-BE49-F238E27FC236}">
                <a16:creationId xmlns:a16="http://schemas.microsoft.com/office/drawing/2014/main" id="{30C35CD1-4F85-438D-981C-FABD03BDAA82}"/>
              </a:ext>
            </a:extLst>
          </p:cNvPr>
          <p:cNvSpPr/>
          <p:nvPr/>
        </p:nvSpPr>
        <p:spPr>
          <a:xfrm>
            <a:off x="3242832" y="2063237"/>
            <a:ext cx="2432102" cy="843379"/>
          </a:xfrm>
          <a:prstGeom prst="chevron">
            <a:avLst>
              <a:gd name="adj" fmla="val 3526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8246AE13-DF38-4B05-8972-A486101728D3}"/>
              </a:ext>
            </a:extLst>
          </p:cNvPr>
          <p:cNvSpPr/>
          <p:nvPr/>
        </p:nvSpPr>
        <p:spPr>
          <a:xfrm>
            <a:off x="5605394" y="2063238"/>
            <a:ext cx="2432102" cy="843379"/>
          </a:xfrm>
          <a:prstGeom prst="chevron">
            <a:avLst>
              <a:gd name="adj" fmla="val 3526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F018CCF4-0D39-41D4-97EC-1EB938B7C56C}"/>
              </a:ext>
            </a:extLst>
          </p:cNvPr>
          <p:cNvSpPr/>
          <p:nvPr/>
        </p:nvSpPr>
        <p:spPr>
          <a:xfrm>
            <a:off x="7922080" y="2063237"/>
            <a:ext cx="2432102" cy="843379"/>
          </a:xfrm>
          <a:prstGeom prst="chevron">
            <a:avLst>
              <a:gd name="adj" fmla="val 3526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Pentagon 9">
            <a:extLst>
              <a:ext uri="{FF2B5EF4-FFF2-40B4-BE49-F238E27FC236}">
                <a16:creationId xmlns:a16="http://schemas.microsoft.com/office/drawing/2014/main" id="{9CDCCB56-EAA3-4FD8-AABD-037F55B229AD}"/>
              </a:ext>
            </a:extLst>
          </p:cNvPr>
          <p:cNvSpPr/>
          <p:nvPr/>
        </p:nvSpPr>
        <p:spPr>
          <a:xfrm>
            <a:off x="1012684" y="2063236"/>
            <a:ext cx="2426173" cy="843379"/>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96251A4-44D1-42A4-AEF7-4265229FCC92}"/>
              </a:ext>
            </a:extLst>
          </p:cNvPr>
          <p:cNvSpPr/>
          <p:nvPr/>
        </p:nvSpPr>
        <p:spPr>
          <a:xfrm>
            <a:off x="845482" y="1965588"/>
            <a:ext cx="346229" cy="32847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2" name="Oval 11">
            <a:extLst>
              <a:ext uri="{FF2B5EF4-FFF2-40B4-BE49-F238E27FC236}">
                <a16:creationId xmlns:a16="http://schemas.microsoft.com/office/drawing/2014/main" id="{6EBA4958-9DC6-4FA5-9DD7-D4101EEC3CFE}"/>
              </a:ext>
            </a:extLst>
          </p:cNvPr>
          <p:cNvSpPr/>
          <p:nvPr/>
        </p:nvSpPr>
        <p:spPr>
          <a:xfrm>
            <a:off x="3210792" y="1965588"/>
            <a:ext cx="346229" cy="32847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3" name="Oval 12">
            <a:extLst>
              <a:ext uri="{FF2B5EF4-FFF2-40B4-BE49-F238E27FC236}">
                <a16:creationId xmlns:a16="http://schemas.microsoft.com/office/drawing/2014/main" id="{D3652739-D0DE-4910-86BF-13E949E3F379}"/>
              </a:ext>
            </a:extLst>
          </p:cNvPr>
          <p:cNvSpPr/>
          <p:nvPr/>
        </p:nvSpPr>
        <p:spPr>
          <a:xfrm>
            <a:off x="5512177" y="1965588"/>
            <a:ext cx="346229" cy="32847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4" name="Oval 13">
            <a:extLst>
              <a:ext uri="{FF2B5EF4-FFF2-40B4-BE49-F238E27FC236}">
                <a16:creationId xmlns:a16="http://schemas.microsoft.com/office/drawing/2014/main" id="{7818EA59-83CF-4A45-B2BA-23C2F50C4990}"/>
              </a:ext>
            </a:extLst>
          </p:cNvPr>
          <p:cNvSpPr/>
          <p:nvPr/>
        </p:nvSpPr>
        <p:spPr>
          <a:xfrm>
            <a:off x="7911737" y="1965588"/>
            <a:ext cx="346229" cy="32847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6" name="TextBox 15">
            <a:extLst>
              <a:ext uri="{FF2B5EF4-FFF2-40B4-BE49-F238E27FC236}">
                <a16:creationId xmlns:a16="http://schemas.microsoft.com/office/drawing/2014/main" id="{753F684E-1B6F-403C-A810-3177C8820264}"/>
              </a:ext>
            </a:extLst>
          </p:cNvPr>
          <p:cNvSpPr txBox="1"/>
          <p:nvPr/>
        </p:nvSpPr>
        <p:spPr>
          <a:xfrm>
            <a:off x="1412181" y="2294062"/>
            <a:ext cx="1739662" cy="369332"/>
          </a:xfrm>
          <a:prstGeom prst="rect">
            <a:avLst/>
          </a:prstGeom>
          <a:noFill/>
        </p:spPr>
        <p:txBody>
          <a:bodyPr wrap="square" rtlCol="0">
            <a:spAutoFit/>
          </a:bodyPr>
          <a:lstStyle/>
          <a:p>
            <a:r>
              <a:rPr lang="en-US" b="1" dirty="0">
                <a:solidFill>
                  <a:srgbClr val="FFFFFF"/>
                </a:solidFill>
              </a:rPr>
              <a:t>Establish a team</a:t>
            </a:r>
          </a:p>
        </p:txBody>
      </p:sp>
      <p:sp>
        <p:nvSpPr>
          <p:cNvPr id="17" name="TextBox 16">
            <a:extLst>
              <a:ext uri="{FF2B5EF4-FFF2-40B4-BE49-F238E27FC236}">
                <a16:creationId xmlns:a16="http://schemas.microsoft.com/office/drawing/2014/main" id="{7F40A290-76DF-4607-81EA-B0DF8F6AD293}"/>
              </a:ext>
            </a:extLst>
          </p:cNvPr>
          <p:cNvSpPr txBox="1"/>
          <p:nvPr/>
        </p:nvSpPr>
        <p:spPr>
          <a:xfrm>
            <a:off x="3929343" y="2265948"/>
            <a:ext cx="1455581" cy="369332"/>
          </a:xfrm>
          <a:prstGeom prst="rect">
            <a:avLst/>
          </a:prstGeom>
          <a:noFill/>
        </p:spPr>
        <p:txBody>
          <a:bodyPr wrap="square" rtlCol="0">
            <a:spAutoFit/>
          </a:bodyPr>
          <a:lstStyle/>
          <a:p>
            <a:r>
              <a:rPr lang="en-US" b="1" dirty="0">
                <a:solidFill>
                  <a:srgbClr val="FFFFFF"/>
                </a:solidFill>
              </a:rPr>
              <a:t>Create a plan </a:t>
            </a:r>
          </a:p>
        </p:txBody>
      </p:sp>
      <p:sp>
        <p:nvSpPr>
          <p:cNvPr id="18" name="Rectangle: Rounded Corners 17">
            <a:extLst>
              <a:ext uri="{FF2B5EF4-FFF2-40B4-BE49-F238E27FC236}">
                <a16:creationId xmlns:a16="http://schemas.microsoft.com/office/drawing/2014/main" id="{1F954EEF-4FD8-4F95-AF49-BB27DD9CC371}"/>
              </a:ext>
            </a:extLst>
          </p:cNvPr>
          <p:cNvSpPr/>
          <p:nvPr/>
        </p:nvSpPr>
        <p:spPr>
          <a:xfrm>
            <a:off x="1012684" y="3025717"/>
            <a:ext cx="2025582" cy="1842867"/>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lumMod val="50000"/>
                  </a:schemeClr>
                </a:solidFill>
              </a:rPr>
              <a:t>Identify junior, journey &amp; senior level team members who would like to learn more about the expert’s role before they depart.  </a:t>
            </a:r>
          </a:p>
        </p:txBody>
      </p:sp>
      <p:sp>
        <p:nvSpPr>
          <p:cNvPr id="19" name="TextBox 18">
            <a:extLst>
              <a:ext uri="{FF2B5EF4-FFF2-40B4-BE49-F238E27FC236}">
                <a16:creationId xmlns:a16="http://schemas.microsoft.com/office/drawing/2014/main" id="{8546627C-29FB-4369-A921-1AFD07EB2C84}"/>
              </a:ext>
            </a:extLst>
          </p:cNvPr>
          <p:cNvSpPr txBox="1"/>
          <p:nvPr/>
        </p:nvSpPr>
        <p:spPr>
          <a:xfrm>
            <a:off x="6231627" y="2171313"/>
            <a:ext cx="1724130" cy="646331"/>
          </a:xfrm>
          <a:prstGeom prst="rect">
            <a:avLst/>
          </a:prstGeom>
          <a:noFill/>
        </p:spPr>
        <p:txBody>
          <a:bodyPr wrap="square" rtlCol="0">
            <a:spAutoFit/>
          </a:bodyPr>
          <a:lstStyle/>
          <a:p>
            <a:r>
              <a:rPr lang="en-US" b="1" dirty="0">
                <a:solidFill>
                  <a:srgbClr val="FFFFFF"/>
                </a:solidFill>
              </a:rPr>
              <a:t>Share &amp; capture knowledge</a:t>
            </a:r>
          </a:p>
        </p:txBody>
      </p:sp>
      <p:sp>
        <p:nvSpPr>
          <p:cNvPr id="20" name="TextBox 19">
            <a:extLst>
              <a:ext uri="{FF2B5EF4-FFF2-40B4-BE49-F238E27FC236}">
                <a16:creationId xmlns:a16="http://schemas.microsoft.com/office/drawing/2014/main" id="{4E85BA43-C903-4B49-8630-95AE4F92CB69}"/>
              </a:ext>
            </a:extLst>
          </p:cNvPr>
          <p:cNvSpPr txBox="1"/>
          <p:nvPr/>
        </p:nvSpPr>
        <p:spPr>
          <a:xfrm>
            <a:off x="8898601" y="2162436"/>
            <a:ext cx="1455581" cy="646331"/>
          </a:xfrm>
          <a:prstGeom prst="rect">
            <a:avLst/>
          </a:prstGeom>
          <a:noFill/>
        </p:spPr>
        <p:txBody>
          <a:bodyPr wrap="square" rtlCol="0">
            <a:spAutoFit/>
          </a:bodyPr>
          <a:lstStyle/>
          <a:p>
            <a:r>
              <a:rPr lang="en-US" b="1" dirty="0">
                <a:solidFill>
                  <a:srgbClr val="FFFFFF"/>
                </a:solidFill>
              </a:rPr>
              <a:t>Practice &amp; innovate</a:t>
            </a:r>
          </a:p>
        </p:txBody>
      </p:sp>
      <p:sp>
        <p:nvSpPr>
          <p:cNvPr id="21" name="Rectangle: Rounded Corners 20">
            <a:extLst>
              <a:ext uri="{FF2B5EF4-FFF2-40B4-BE49-F238E27FC236}">
                <a16:creationId xmlns:a16="http://schemas.microsoft.com/office/drawing/2014/main" id="{0411C227-4BFA-4A7D-B9E2-61B0DA684BE5}"/>
              </a:ext>
            </a:extLst>
          </p:cNvPr>
          <p:cNvSpPr/>
          <p:nvPr/>
        </p:nvSpPr>
        <p:spPr>
          <a:xfrm>
            <a:off x="3242832" y="3023498"/>
            <a:ext cx="2189613" cy="1845087"/>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lumMod val="50000"/>
                  </a:schemeClr>
                </a:solidFill>
              </a:rPr>
              <a:t>Have the team meet (without the expert) &amp; create a list of questions/topics they’d like to learn about from the expert.</a:t>
            </a:r>
          </a:p>
          <a:p>
            <a:r>
              <a:rPr lang="en-US" sz="1200" dirty="0">
                <a:solidFill>
                  <a:schemeClr val="bg1">
                    <a:lumMod val="50000"/>
                  </a:schemeClr>
                </a:solidFill>
              </a:rPr>
              <a:t>(Focus on gathering knowledge unique to the expert that can’t be explained easily via email).    </a:t>
            </a:r>
          </a:p>
        </p:txBody>
      </p:sp>
      <p:sp>
        <p:nvSpPr>
          <p:cNvPr id="22" name="Rectangle: Rounded Corners 21">
            <a:extLst>
              <a:ext uri="{FF2B5EF4-FFF2-40B4-BE49-F238E27FC236}">
                <a16:creationId xmlns:a16="http://schemas.microsoft.com/office/drawing/2014/main" id="{07051E7B-0945-4B05-9BCB-384F8784B990}"/>
              </a:ext>
            </a:extLst>
          </p:cNvPr>
          <p:cNvSpPr/>
          <p:nvPr/>
        </p:nvSpPr>
        <p:spPr>
          <a:xfrm>
            <a:off x="3242832" y="4868584"/>
            <a:ext cx="2189613" cy="966198"/>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lumMod val="50000"/>
                  </a:schemeClr>
                </a:solidFill>
              </a:rPr>
              <a:t>Present the learning plan to the expert, give them the opportunity to add any topic areas they would like. </a:t>
            </a:r>
          </a:p>
        </p:txBody>
      </p:sp>
      <p:sp>
        <p:nvSpPr>
          <p:cNvPr id="23" name="Rectangle: Rounded Corners 22">
            <a:extLst>
              <a:ext uri="{FF2B5EF4-FFF2-40B4-BE49-F238E27FC236}">
                <a16:creationId xmlns:a16="http://schemas.microsoft.com/office/drawing/2014/main" id="{C6FB65C1-74AA-4FF3-8032-1AFBF604DD37}"/>
              </a:ext>
            </a:extLst>
          </p:cNvPr>
          <p:cNvSpPr/>
          <p:nvPr/>
        </p:nvSpPr>
        <p:spPr>
          <a:xfrm>
            <a:off x="5636632" y="3014692"/>
            <a:ext cx="2189613" cy="107266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lumMod val="50000"/>
                  </a:schemeClr>
                </a:solidFill>
              </a:rPr>
              <a:t>Schedule meetings for the team to ask the expert questions and share knowledge with the team. </a:t>
            </a:r>
          </a:p>
        </p:txBody>
      </p:sp>
      <p:sp>
        <p:nvSpPr>
          <p:cNvPr id="24" name="Rectangle: Rounded Corners 23">
            <a:extLst>
              <a:ext uri="{FF2B5EF4-FFF2-40B4-BE49-F238E27FC236}">
                <a16:creationId xmlns:a16="http://schemas.microsoft.com/office/drawing/2014/main" id="{3B64334D-CA26-4A6B-9C8D-38A7B1EE23DD}"/>
              </a:ext>
            </a:extLst>
          </p:cNvPr>
          <p:cNvSpPr/>
          <p:nvPr/>
        </p:nvSpPr>
        <p:spPr>
          <a:xfrm>
            <a:off x="8037496" y="3014692"/>
            <a:ext cx="2189613" cy="1205824"/>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lumMod val="50000"/>
                  </a:schemeClr>
                </a:solidFill>
              </a:rPr>
              <a:t>The team can practice what they learned together or separately. They may also want to discuss how to innovate around each question. </a:t>
            </a:r>
          </a:p>
        </p:txBody>
      </p:sp>
      <p:sp>
        <p:nvSpPr>
          <p:cNvPr id="26" name="TextBox 25">
            <a:extLst>
              <a:ext uri="{FF2B5EF4-FFF2-40B4-BE49-F238E27FC236}">
                <a16:creationId xmlns:a16="http://schemas.microsoft.com/office/drawing/2014/main" id="{541255F7-0965-4E03-B6AF-9226F9F2CD94}"/>
              </a:ext>
            </a:extLst>
          </p:cNvPr>
          <p:cNvSpPr txBox="1"/>
          <p:nvPr/>
        </p:nvSpPr>
        <p:spPr>
          <a:xfrm>
            <a:off x="392467" y="1269657"/>
            <a:ext cx="10866268" cy="646331"/>
          </a:xfrm>
          <a:prstGeom prst="rect">
            <a:avLst/>
          </a:prstGeom>
          <a:noFill/>
        </p:spPr>
        <p:txBody>
          <a:bodyPr wrap="square" rtlCol="0">
            <a:spAutoFit/>
          </a:bodyPr>
          <a:lstStyle/>
          <a:p>
            <a:r>
              <a:rPr lang="en-US" dirty="0"/>
              <a:t>The Knowledge Retention Process outlined below is a group exercise that helps a team share tacit knowledge broadly with each other. </a:t>
            </a:r>
          </a:p>
        </p:txBody>
      </p:sp>
    </p:spTree>
    <p:extLst>
      <p:ext uri="{BB962C8B-B14F-4D97-AF65-F5344CB8AC3E}">
        <p14:creationId xmlns:p14="http://schemas.microsoft.com/office/powerpoint/2010/main" val="3309741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78AA1-098A-44D3-8917-8AA78D651D8E}"/>
              </a:ext>
            </a:extLst>
          </p:cNvPr>
          <p:cNvSpPr>
            <a:spLocks noGrp="1"/>
          </p:cNvSpPr>
          <p:nvPr>
            <p:ph type="title"/>
          </p:nvPr>
        </p:nvSpPr>
        <p:spPr>
          <a:xfrm>
            <a:off x="400948" y="-254352"/>
            <a:ext cx="11390103" cy="1163782"/>
          </a:xfrm>
        </p:spPr>
        <p:txBody>
          <a:bodyPr/>
          <a:lstStyle/>
          <a:p>
            <a:r>
              <a:rPr lang="en-US" dirty="0">
                <a:solidFill>
                  <a:schemeClr val="tx1"/>
                </a:solidFill>
              </a:rPr>
              <a:t>Knowledge Retention Strategy #2: After Action Reviews</a:t>
            </a:r>
          </a:p>
        </p:txBody>
      </p:sp>
      <p:sp>
        <p:nvSpPr>
          <p:cNvPr id="4" name="Slide Number Placeholder 3">
            <a:extLst>
              <a:ext uri="{FF2B5EF4-FFF2-40B4-BE49-F238E27FC236}">
                <a16:creationId xmlns:a16="http://schemas.microsoft.com/office/drawing/2014/main" id="{5700148F-8A98-49BB-8744-D8009D4153C3}"/>
              </a:ext>
            </a:extLst>
          </p:cNvPr>
          <p:cNvSpPr>
            <a:spLocks noGrp="1"/>
          </p:cNvSpPr>
          <p:nvPr>
            <p:ph type="sldNum" sz="quarter" idx="12"/>
          </p:nvPr>
        </p:nvSpPr>
        <p:spPr/>
        <p:txBody>
          <a:bodyPr/>
          <a:lstStyle/>
          <a:p>
            <a:fld id="{58CFD7B8-A2DA-FC47-A7E4-C0F2CF24B2DF}" type="slidenum">
              <a:rPr lang="en-US" smtClean="0"/>
              <a:pPr/>
              <a:t>5</a:t>
            </a:fld>
            <a:endParaRPr lang="en-US"/>
          </a:p>
        </p:txBody>
      </p:sp>
      <p:grpSp>
        <p:nvGrpSpPr>
          <p:cNvPr id="39" name="Group 38">
            <a:extLst>
              <a:ext uri="{FF2B5EF4-FFF2-40B4-BE49-F238E27FC236}">
                <a16:creationId xmlns:a16="http://schemas.microsoft.com/office/drawing/2014/main" id="{B21888D4-782E-4914-B8EA-97C5CCC31AF5}"/>
              </a:ext>
            </a:extLst>
          </p:cNvPr>
          <p:cNvGrpSpPr/>
          <p:nvPr/>
        </p:nvGrpSpPr>
        <p:grpSpPr>
          <a:xfrm>
            <a:off x="324402" y="1906731"/>
            <a:ext cx="2818611" cy="3862921"/>
            <a:chOff x="411845" y="1347990"/>
            <a:chExt cx="2818611" cy="4256318"/>
          </a:xfrm>
        </p:grpSpPr>
        <p:grpSp>
          <p:nvGrpSpPr>
            <p:cNvPr id="9" name="Group 8">
              <a:extLst>
                <a:ext uri="{FF2B5EF4-FFF2-40B4-BE49-F238E27FC236}">
                  <a16:creationId xmlns:a16="http://schemas.microsoft.com/office/drawing/2014/main" id="{B295CE3E-3CF0-4672-8E1E-1E013FCD92FD}"/>
                </a:ext>
              </a:extLst>
            </p:cNvPr>
            <p:cNvGrpSpPr/>
            <p:nvPr/>
          </p:nvGrpSpPr>
          <p:grpSpPr>
            <a:xfrm>
              <a:off x="411845" y="1347990"/>
              <a:ext cx="2730688" cy="4256318"/>
              <a:chOff x="377687" y="1347990"/>
              <a:chExt cx="3289196" cy="4256318"/>
            </a:xfrm>
          </p:grpSpPr>
          <p:sp>
            <p:nvSpPr>
              <p:cNvPr id="5" name="Rectangle 4">
                <a:extLst>
                  <a:ext uri="{FF2B5EF4-FFF2-40B4-BE49-F238E27FC236}">
                    <a16:creationId xmlns:a16="http://schemas.microsoft.com/office/drawing/2014/main" id="{E2DEE6C4-9990-4FEE-8B93-1D57F05F9FD6}"/>
                  </a:ext>
                </a:extLst>
              </p:cNvPr>
              <p:cNvSpPr/>
              <p:nvPr/>
            </p:nvSpPr>
            <p:spPr>
              <a:xfrm>
                <a:off x="377687" y="1391478"/>
                <a:ext cx="3190461" cy="4212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86FA618-29A2-4067-98F4-1374689F94C6}"/>
                  </a:ext>
                </a:extLst>
              </p:cNvPr>
              <p:cNvSpPr/>
              <p:nvPr/>
            </p:nvSpPr>
            <p:spPr>
              <a:xfrm>
                <a:off x="476422" y="1347990"/>
                <a:ext cx="3190461" cy="4087838"/>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0100FABD-5B9C-454F-8D4C-77680065B16B}"/>
                </a:ext>
              </a:extLst>
            </p:cNvPr>
            <p:cNvSpPr/>
            <p:nvPr/>
          </p:nvSpPr>
          <p:spPr>
            <a:xfrm>
              <a:off x="685800" y="1461052"/>
              <a:ext cx="506896" cy="646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FF"/>
                  </a:solidFill>
                </a:rPr>
                <a:t>1</a:t>
              </a:r>
            </a:p>
          </p:txBody>
        </p:sp>
        <p:sp>
          <p:nvSpPr>
            <p:cNvPr id="36" name="TextBox 35">
              <a:extLst>
                <a:ext uri="{FF2B5EF4-FFF2-40B4-BE49-F238E27FC236}">
                  <a16:creationId xmlns:a16="http://schemas.microsoft.com/office/drawing/2014/main" id="{BE41B955-450D-4FE6-B7A5-5988304EEBA3}"/>
                </a:ext>
              </a:extLst>
            </p:cNvPr>
            <p:cNvSpPr txBox="1"/>
            <p:nvPr/>
          </p:nvSpPr>
          <p:spPr>
            <a:xfrm>
              <a:off x="1214428" y="1459403"/>
              <a:ext cx="1846135" cy="712153"/>
            </a:xfrm>
            <a:prstGeom prst="rect">
              <a:avLst/>
            </a:prstGeom>
            <a:noFill/>
          </p:spPr>
          <p:txBody>
            <a:bodyPr wrap="square" rtlCol="0">
              <a:spAutoFit/>
            </a:bodyPr>
            <a:lstStyle/>
            <a:p>
              <a:r>
                <a:rPr lang="en-US" b="1" dirty="0">
                  <a:solidFill>
                    <a:schemeClr val="bg1">
                      <a:lumMod val="50000"/>
                    </a:schemeClr>
                  </a:solidFill>
                </a:rPr>
                <a:t>What did you intend?</a:t>
              </a:r>
            </a:p>
          </p:txBody>
        </p:sp>
        <p:sp>
          <p:nvSpPr>
            <p:cNvPr id="38" name="TextBox 37">
              <a:extLst>
                <a:ext uri="{FF2B5EF4-FFF2-40B4-BE49-F238E27FC236}">
                  <a16:creationId xmlns:a16="http://schemas.microsoft.com/office/drawing/2014/main" id="{8DA6BB0B-577C-431F-A067-4564AD247613}"/>
                </a:ext>
              </a:extLst>
            </p:cNvPr>
            <p:cNvSpPr txBox="1"/>
            <p:nvPr/>
          </p:nvSpPr>
          <p:spPr>
            <a:xfrm>
              <a:off x="549140" y="2417779"/>
              <a:ext cx="2681316" cy="830997"/>
            </a:xfrm>
            <a:prstGeom prst="rect">
              <a:avLst/>
            </a:prstGeom>
            <a:noFill/>
          </p:spPr>
          <p:txBody>
            <a:bodyPr wrap="square" rtlCol="0">
              <a:spAutoFit/>
            </a:bodyPr>
            <a:lstStyle/>
            <a:p>
              <a:pPr marL="285750" indent="-285750">
                <a:buFont typeface="Wingdings" panose="05000000000000000000" pitchFamily="2" charset="2"/>
                <a:buChar char="§"/>
              </a:pPr>
              <a:r>
                <a:rPr lang="en-US" sz="1600" dirty="0">
                  <a:solidFill>
                    <a:schemeClr val="bg1">
                      <a:lumMod val="50000"/>
                    </a:schemeClr>
                  </a:solidFill>
                </a:rPr>
                <a:t>What was the objective?</a:t>
              </a:r>
            </a:p>
            <a:p>
              <a:pPr marL="285750" indent="-285750">
                <a:buFont typeface="Wingdings" panose="05000000000000000000" pitchFamily="2" charset="2"/>
                <a:buChar char="§"/>
              </a:pPr>
              <a:r>
                <a:rPr lang="en-US" sz="1600" dirty="0">
                  <a:solidFill>
                    <a:schemeClr val="bg1">
                      <a:lumMod val="50000"/>
                    </a:schemeClr>
                  </a:solidFill>
                </a:rPr>
                <a:t>What was the key assignment? </a:t>
              </a:r>
            </a:p>
          </p:txBody>
        </p:sp>
      </p:grpSp>
      <p:grpSp>
        <p:nvGrpSpPr>
          <p:cNvPr id="40" name="Group 39">
            <a:extLst>
              <a:ext uri="{FF2B5EF4-FFF2-40B4-BE49-F238E27FC236}">
                <a16:creationId xmlns:a16="http://schemas.microsoft.com/office/drawing/2014/main" id="{0B211B66-5100-44E5-B4E3-8D842A18D284}"/>
              </a:ext>
            </a:extLst>
          </p:cNvPr>
          <p:cNvGrpSpPr/>
          <p:nvPr/>
        </p:nvGrpSpPr>
        <p:grpSpPr>
          <a:xfrm>
            <a:off x="3299924" y="1936403"/>
            <a:ext cx="3098522" cy="3836536"/>
            <a:chOff x="411845" y="1343172"/>
            <a:chExt cx="3098522" cy="4261136"/>
          </a:xfrm>
        </p:grpSpPr>
        <p:grpSp>
          <p:nvGrpSpPr>
            <p:cNvPr id="41" name="Group 40">
              <a:extLst>
                <a:ext uri="{FF2B5EF4-FFF2-40B4-BE49-F238E27FC236}">
                  <a16:creationId xmlns:a16="http://schemas.microsoft.com/office/drawing/2014/main" id="{AF851654-7F9C-4893-B031-8A984301AD13}"/>
                </a:ext>
              </a:extLst>
            </p:cNvPr>
            <p:cNvGrpSpPr/>
            <p:nvPr/>
          </p:nvGrpSpPr>
          <p:grpSpPr>
            <a:xfrm>
              <a:off x="411845" y="1343172"/>
              <a:ext cx="2737178" cy="4261136"/>
              <a:chOff x="377687" y="1343172"/>
              <a:chExt cx="3297014" cy="4261136"/>
            </a:xfrm>
          </p:grpSpPr>
          <p:sp>
            <p:nvSpPr>
              <p:cNvPr id="45" name="Rectangle 44">
                <a:extLst>
                  <a:ext uri="{FF2B5EF4-FFF2-40B4-BE49-F238E27FC236}">
                    <a16:creationId xmlns:a16="http://schemas.microsoft.com/office/drawing/2014/main" id="{AFFF33A9-2F8F-459A-B355-EF8562E771E0}"/>
                  </a:ext>
                </a:extLst>
              </p:cNvPr>
              <p:cNvSpPr/>
              <p:nvPr/>
            </p:nvSpPr>
            <p:spPr>
              <a:xfrm>
                <a:off x="377687" y="1391478"/>
                <a:ext cx="3190461" cy="42128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349557F8-9038-49D1-8618-A90F88E71F9C}"/>
                  </a:ext>
                </a:extLst>
              </p:cNvPr>
              <p:cNvSpPr/>
              <p:nvPr/>
            </p:nvSpPr>
            <p:spPr>
              <a:xfrm>
                <a:off x="484240" y="1343172"/>
                <a:ext cx="3190461" cy="4126184"/>
              </a:xfrm>
              <a:prstGeom prst="rect">
                <a:avLst/>
              </a:prstGeom>
              <a:solidFill>
                <a:schemeClr val="tx2">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Rectangle 41">
              <a:extLst>
                <a:ext uri="{FF2B5EF4-FFF2-40B4-BE49-F238E27FC236}">
                  <a16:creationId xmlns:a16="http://schemas.microsoft.com/office/drawing/2014/main" id="{BDCC7682-1756-4248-8017-AB4CB951800A}"/>
                </a:ext>
              </a:extLst>
            </p:cNvPr>
            <p:cNvSpPr/>
            <p:nvPr/>
          </p:nvSpPr>
          <p:spPr>
            <a:xfrm>
              <a:off x="685800" y="1461052"/>
              <a:ext cx="506896" cy="646044"/>
            </a:xfrm>
            <a:prstGeom prst="rect">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lumMod val="50000"/>
                    </a:schemeClr>
                  </a:solidFill>
                </a:rPr>
                <a:t>2</a:t>
              </a:r>
            </a:p>
          </p:txBody>
        </p:sp>
        <p:sp>
          <p:nvSpPr>
            <p:cNvPr id="43" name="TextBox 42">
              <a:extLst>
                <a:ext uri="{FF2B5EF4-FFF2-40B4-BE49-F238E27FC236}">
                  <a16:creationId xmlns:a16="http://schemas.microsoft.com/office/drawing/2014/main" id="{767CB7D4-9D75-4091-82D9-16E04A85E283}"/>
                </a:ext>
              </a:extLst>
            </p:cNvPr>
            <p:cNvSpPr txBox="1"/>
            <p:nvPr/>
          </p:nvSpPr>
          <p:spPr>
            <a:xfrm>
              <a:off x="1214428" y="1461052"/>
              <a:ext cx="2295939" cy="369332"/>
            </a:xfrm>
            <a:prstGeom prst="rect">
              <a:avLst/>
            </a:prstGeom>
            <a:noFill/>
          </p:spPr>
          <p:txBody>
            <a:bodyPr wrap="square" rtlCol="0">
              <a:spAutoFit/>
            </a:bodyPr>
            <a:lstStyle/>
            <a:p>
              <a:r>
                <a:rPr lang="en-US" b="1" dirty="0">
                  <a:solidFill>
                    <a:schemeClr val="bg1">
                      <a:lumMod val="50000"/>
                    </a:schemeClr>
                  </a:solidFill>
                </a:rPr>
                <a:t>What happened? </a:t>
              </a:r>
            </a:p>
          </p:txBody>
        </p:sp>
        <p:sp>
          <p:nvSpPr>
            <p:cNvPr id="44" name="TextBox 43">
              <a:extLst>
                <a:ext uri="{FF2B5EF4-FFF2-40B4-BE49-F238E27FC236}">
                  <a16:creationId xmlns:a16="http://schemas.microsoft.com/office/drawing/2014/main" id="{AC48791E-ECE0-4CCE-958C-9513CEBBBDCA}"/>
                </a:ext>
              </a:extLst>
            </p:cNvPr>
            <p:cNvSpPr txBox="1"/>
            <p:nvPr/>
          </p:nvSpPr>
          <p:spPr>
            <a:xfrm>
              <a:off x="510332" y="2329055"/>
              <a:ext cx="2689641" cy="2062103"/>
            </a:xfrm>
            <a:prstGeom prst="rect">
              <a:avLst/>
            </a:prstGeom>
            <a:noFill/>
          </p:spPr>
          <p:txBody>
            <a:bodyPr wrap="square" rtlCol="0">
              <a:spAutoFit/>
            </a:bodyPr>
            <a:lstStyle/>
            <a:p>
              <a:pPr marL="285750" indent="-285750">
                <a:buFont typeface="Wingdings" panose="05000000000000000000" pitchFamily="2" charset="2"/>
                <a:buChar char="§"/>
              </a:pPr>
              <a:r>
                <a:rPr lang="en-US" sz="1600" dirty="0">
                  <a:solidFill>
                    <a:schemeClr val="bg1">
                      <a:lumMod val="50000"/>
                    </a:schemeClr>
                  </a:solidFill>
                </a:rPr>
                <a:t>Focus on the facts of the event such as cost, number of people involved in the event, and opinions. </a:t>
              </a:r>
            </a:p>
            <a:p>
              <a:pPr marL="285750" indent="-285750">
                <a:buFont typeface="Wingdings" panose="05000000000000000000" pitchFamily="2" charset="2"/>
                <a:buChar char="§"/>
              </a:pPr>
              <a:r>
                <a:rPr lang="en-US" sz="1600" dirty="0">
                  <a:solidFill>
                    <a:schemeClr val="bg1">
                      <a:lumMod val="50000"/>
                    </a:schemeClr>
                  </a:solidFill>
                </a:rPr>
                <a:t>Get many perspectives, there is no one best version. </a:t>
              </a:r>
            </a:p>
          </p:txBody>
        </p:sp>
      </p:grpSp>
      <p:grpSp>
        <p:nvGrpSpPr>
          <p:cNvPr id="47" name="Group 46">
            <a:extLst>
              <a:ext uri="{FF2B5EF4-FFF2-40B4-BE49-F238E27FC236}">
                <a16:creationId xmlns:a16="http://schemas.microsoft.com/office/drawing/2014/main" id="{75F0DC2D-9EB4-459F-ABDA-EE56599DB703}"/>
              </a:ext>
            </a:extLst>
          </p:cNvPr>
          <p:cNvGrpSpPr/>
          <p:nvPr/>
        </p:nvGrpSpPr>
        <p:grpSpPr>
          <a:xfrm>
            <a:off x="6288427" y="1936403"/>
            <a:ext cx="2758737" cy="3836536"/>
            <a:chOff x="411845" y="1253692"/>
            <a:chExt cx="2758737" cy="4350616"/>
          </a:xfrm>
        </p:grpSpPr>
        <p:grpSp>
          <p:nvGrpSpPr>
            <p:cNvPr id="48" name="Group 47">
              <a:extLst>
                <a:ext uri="{FF2B5EF4-FFF2-40B4-BE49-F238E27FC236}">
                  <a16:creationId xmlns:a16="http://schemas.microsoft.com/office/drawing/2014/main" id="{2510A37B-C517-44FF-956B-BB8B0B39E42D}"/>
                </a:ext>
              </a:extLst>
            </p:cNvPr>
            <p:cNvGrpSpPr/>
            <p:nvPr/>
          </p:nvGrpSpPr>
          <p:grpSpPr>
            <a:xfrm>
              <a:off x="411845" y="1253692"/>
              <a:ext cx="2758737" cy="4350616"/>
              <a:chOff x="377687" y="1253692"/>
              <a:chExt cx="3322982" cy="4350616"/>
            </a:xfrm>
          </p:grpSpPr>
          <p:sp>
            <p:nvSpPr>
              <p:cNvPr id="52" name="Rectangle 51">
                <a:extLst>
                  <a:ext uri="{FF2B5EF4-FFF2-40B4-BE49-F238E27FC236}">
                    <a16:creationId xmlns:a16="http://schemas.microsoft.com/office/drawing/2014/main" id="{4518DE34-9595-40D0-81BE-209705B6D648}"/>
                  </a:ext>
                </a:extLst>
              </p:cNvPr>
              <p:cNvSpPr/>
              <p:nvPr/>
            </p:nvSpPr>
            <p:spPr>
              <a:xfrm>
                <a:off x="377687" y="1391478"/>
                <a:ext cx="3190461" cy="42128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04C557D3-79F9-4DB9-8657-21BDB748D82A}"/>
                  </a:ext>
                </a:extLst>
              </p:cNvPr>
              <p:cNvSpPr/>
              <p:nvPr/>
            </p:nvSpPr>
            <p:spPr>
              <a:xfrm>
                <a:off x="510208" y="1253692"/>
                <a:ext cx="3190461" cy="4212830"/>
              </a:xfrm>
              <a:prstGeom prst="rect">
                <a:avLst/>
              </a:prstGeom>
              <a:solidFill>
                <a:schemeClr val="tx2">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ectangle 48">
              <a:extLst>
                <a:ext uri="{FF2B5EF4-FFF2-40B4-BE49-F238E27FC236}">
                  <a16:creationId xmlns:a16="http://schemas.microsoft.com/office/drawing/2014/main" id="{68BB38EC-DB2A-415E-B6A6-85884E3B44A4}"/>
                </a:ext>
              </a:extLst>
            </p:cNvPr>
            <p:cNvSpPr/>
            <p:nvPr/>
          </p:nvSpPr>
          <p:spPr>
            <a:xfrm>
              <a:off x="685800" y="1461052"/>
              <a:ext cx="506896" cy="6460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FF"/>
                  </a:solidFill>
                </a:rPr>
                <a:t>3</a:t>
              </a:r>
            </a:p>
          </p:txBody>
        </p:sp>
        <p:sp>
          <p:nvSpPr>
            <p:cNvPr id="50" name="TextBox 49">
              <a:extLst>
                <a:ext uri="{FF2B5EF4-FFF2-40B4-BE49-F238E27FC236}">
                  <a16:creationId xmlns:a16="http://schemas.microsoft.com/office/drawing/2014/main" id="{1743C86B-C0D5-494C-B406-94DC91FABF1C}"/>
                </a:ext>
              </a:extLst>
            </p:cNvPr>
            <p:cNvSpPr txBox="1"/>
            <p:nvPr/>
          </p:nvSpPr>
          <p:spPr>
            <a:xfrm>
              <a:off x="1269365" y="1418176"/>
              <a:ext cx="1816754" cy="717862"/>
            </a:xfrm>
            <a:prstGeom prst="rect">
              <a:avLst/>
            </a:prstGeom>
            <a:noFill/>
          </p:spPr>
          <p:txBody>
            <a:bodyPr wrap="square" rtlCol="0">
              <a:spAutoFit/>
            </a:bodyPr>
            <a:lstStyle/>
            <a:p>
              <a:r>
                <a:rPr lang="en-US" b="1" dirty="0">
                  <a:solidFill>
                    <a:schemeClr val="bg1">
                      <a:lumMod val="50000"/>
                    </a:schemeClr>
                  </a:solidFill>
                </a:rPr>
                <a:t>What can we learn about it? </a:t>
              </a:r>
            </a:p>
          </p:txBody>
        </p:sp>
        <p:sp>
          <p:nvSpPr>
            <p:cNvPr id="51" name="TextBox 50">
              <a:extLst>
                <a:ext uri="{FF2B5EF4-FFF2-40B4-BE49-F238E27FC236}">
                  <a16:creationId xmlns:a16="http://schemas.microsoft.com/office/drawing/2014/main" id="{63438DA9-4725-49D2-8982-9A5AA8081D44}"/>
                </a:ext>
              </a:extLst>
            </p:cNvPr>
            <p:cNvSpPr txBox="1"/>
            <p:nvPr/>
          </p:nvSpPr>
          <p:spPr>
            <a:xfrm>
              <a:off x="562264" y="2427111"/>
              <a:ext cx="2585130" cy="2554545"/>
            </a:xfrm>
            <a:prstGeom prst="rect">
              <a:avLst/>
            </a:prstGeom>
            <a:noFill/>
          </p:spPr>
          <p:txBody>
            <a:bodyPr wrap="square" rtlCol="0">
              <a:spAutoFit/>
            </a:bodyPr>
            <a:lstStyle/>
            <a:p>
              <a:pPr marL="285750" indent="-285750">
                <a:buFont typeface="Wingdings" panose="05000000000000000000" pitchFamily="2" charset="2"/>
                <a:buChar char="§"/>
              </a:pPr>
              <a:r>
                <a:rPr lang="en-US" sz="1600" dirty="0">
                  <a:solidFill>
                    <a:schemeClr val="bg1">
                      <a:lumMod val="50000"/>
                    </a:schemeClr>
                  </a:solidFill>
                </a:rPr>
                <a:t>Why did events occur the way they did? </a:t>
              </a:r>
            </a:p>
            <a:p>
              <a:pPr marL="285750" indent="-285750">
                <a:buFont typeface="Wingdings" panose="05000000000000000000" pitchFamily="2" charset="2"/>
                <a:buChar char="§"/>
              </a:pPr>
              <a:r>
                <a:rPr lang="en-US" sz="1600" dirty="0">
                  <a:solidFill>
                    <a:schemeClr val="bg1">
                      <a:lumMod val="50000"/>
                    </a:schemeClr>
                  </a:solidFill>
                </a:rPr>
                <a:t>What did we do well that we need to share so it is not forgotten? </a:t>
              </a:r>
            </a:p>
            <a:p>
              <a:pPr marL="285750" indent="-285750">
                <a:buFont typeface="Wingdings" panose="05000000000000000000" pitchFamily="2" charset="2"/>
                <a:buChar char="§"/>
              </a:pPr>
              <a:r>
                <a:rPr lang="en-US" sz="1600" dirty="0">
                  <a:solidFill>
                    <a:schemeClr val="bg1">
                      <a:lumMod val="50000"/>
                    </a:schemeClr>
                  </a:solidFill>
                </a:rPr>
                <a:t>What lessons can we learn from our mistakes? </a:t>
              </a:r>
            </a:p>
            <a:p>
              <a:pPr marL="285750" indent="-285750">
                <a:buFont typeface="Wingdings" panose="05000000000000000000" pitchFamily="2" charset="2"/>
                <a:buChar char="§"/>
              </a:pPr>
              <a:r>
                <a:rPr lang="en-US" sz="1600" dirty="0">
                  <a:solidFill>
                    <a:schemeClr val="bg1">
                      <a:lumMod val="50000"/>
                    </a:schemeClr>
                  </a:solidFill>
                </a:rPr>
                <a:t>What questions do we still have about what happened and why? </a:t>
              </a:r>
            </a:p>
          </p:txBody>
        </p:sp>
      </p:grpSp>
      <p:grpSp>
        <p:nvGrpSpPr>
          <p:cNvPr id="54" name="Group 53">
            <a:extLst>
              <a:ext uri="{FF2B5EF4-FFF2-40B4-BE49-F238E27FC236}">
                <a16:creationId xmlns:a16="http://schemas.microsoft.com/office/drawing/2014/main" id="{0087FEBA-BC2A-4FD4-9ED2-D740193C2DF2}"/>
              </a:ext>
            </a:extLst>
          </p:cNvPr>
          <p:cNvGrpSpPr/>
          <p:nvPr/>
        </p:nvGrpSpPr>
        <p:grpSpPr>
          <a:xfrm>
            <a:off x="9250966" y="1936403"/>
            <a:ext cx="2766319" cy="3836536"/>
            <a:chOff x="411845" y="1253692"/>
            <a:chExt cx="2766319" cy="4350616"/>
          </a:xfrm>
        </p:grpSpPr>
        <p:grpSp>
          <p:nvGrpSpPr>
            <p:cNvPr id="55" name="Group 54">
              <a:extLst>
                <a:ext uri="{FF2B5EF4-FFF2-40B4-BE49-F238E27FC236}">
                  <a16:creationId xmlns:a16="http://schemas.microsoft.com/office/drawing/2014/main" id="{2F762786-11FC-43AA-8E48-CDF957531DF9}"/>
                </a:ext>
              </a:extLst>
            </p:cNvPr>
            <p:cNvGrpSpPr/>
            <p:nvPr/>
          </p:nvGrpSpPr>
          <p:grpSpPr>
            <a:xfrm>
              <a:off x="411845" y="1253692"/>
              <a:ext cx="2758737" cy="4350616"/>
              <a:chOff x="377687" y="1253692"/>
              <a:chExt cx="3322982" cy="4350616"/>
            </a:xfrm>
          </p:grpSpPr>
          <p:sp>
            <p:nvSpPr>
              <p:cNvPr id="59" name="Rectangle 58">
                <a:extLst>
                  <a:ext uri="{FF2B5EF4-FFF2-40B4-BE49-F238E27FC236}">
                    <a16:creationId xmlns:a16="http://schemas.microsoft.com/office/drawing/2014/main" id="{75E04DAF-A91C-45E0-942F-6F3D091DBD7C}"/>
                  </a:ext>
                </a:extLst>
              </p:cNvPr>
              <p:cNvSpPr/>
              <p:nvPr/>
            </p:nvSpPr>
            <p:spPr>
              <a:xfrm>
                <a:off x="377687" y="1391478"/>
                <a:ext cx="3190461" cy="42128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B94AC47-4BCE-41D9-9D88-CBC0E9F6D445}"/>
                  </a:ext>
                </a:extLst>
              </p:cNvPr>
              <p:cNvSpPr/>
              <p:nvPr/>
            </p:nvSpPr>
            <p:spPr>
              <a:xfrm>
                <a:off x="510208" y="1253692"/>
                <a:ext cx="3190461" cy="421283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Rectangle 55">
              <a:extLst>
                <a:ext uri="{FF2B5EF4-FFF2-40B4-BE49-F238E27FC236}">
                  <a16:creationId xmlns:a16="http://schemas.microsoft.com/office/drawing/2014/main" id="{28F05A58-862F-4D5C-9DC5-DA4BDDA5BA96}"/>
                </a:ext>
              </a:extLst>
            </p:cNvPr>
            <p:cNvSpPr/>
            <p:nvPr/>
          </p:nvSpPr>
          <p:spPr>
            <a:xfrm>
              <a:off x="685800" y="1461052"/>
              <a:ext cx="506896" cy="6460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FF"/>
                  </a:solidFill>
                </a:rPr>
                <a:t>4</a:t>
              </a:r>
            </a:p>
          </p:txBody>
        </p:sp>
        <p:sp>
          <p:nvSpPr>
            <p:cNvPr id="57" name="TextBox 56">
              <a:extLst>
                <a:ext uri="{FF2B5EF4-FFF2-40B4-BE49-F238E27FC236}">
                  <a16:creationId xmlns:a16="http://schemas.microsoft.com/office/drawing/2014/main" id="{5BB165FE-A44E-4127-A6C3-C70606E49DA6}"/>
                </a:ext>
              </a:extLst>
            </p:cNvPr>
            <p:cNvSpPr txBox="1"/>
            <p:nvPr/>
          </p:nvSpPr>
          <p:spPr>
            <a:xfrm>
              <a:off x="1279573" y="1404451"/>
              <a:ext cx="1809040" cy="717862"/>
            </a:xfrm>
            <a:prstGeom prst="rect">
              <a:avLst/>
            </a:prstGeom>
            <a:noFill/>
          </p:spPr>
          <p:txBody>
            <a:bodyPr wrap="square" rtlCol="0">
              <a:spAutoFit/>
            </a:bodyPr>
            <a:lstStyle/>
            <a:p>
              <a:r>
                <a:rPr lang="en-US" b="1" dirty="0">
                  <a:solidFill>
                    <a:schemeClr val="bg1">
                      <a:lumMod val="50000"/>
                    </a:schemeClr>
                  </a:solidFill>
                </a:rPr>
                <a:t>What should we do next time? </a:t>
              </a:r>
            </a:p>
          </p:txBody>
        </p:sp>
        <p:sp>
          <p:nvSpPr>
            <p:cNvPr id="58" name="TextBox 57">
              <a:extLst>
                <a:ext uri="{FF2B5EF4-FFF2-40B4-BE49-F238E27FC236}">
                  <a16:creationId xmlns:a16="http://schemas.microsoft.com/office/drawing/2014/main" id="{1749ED18-7EEA-49CE-BCCA-FA16145C4729}"/>
                </a:ext>
              </a:extLst>
            </p:cNvPr>
            <p:cNvSpPr txBox="1"/>
            <p:nvPr/>
          </p:nvSpPr>
          <p:spPr>
            <a:xfrm>
              <a:off x="611415" y="2427111"/>
              <a:ext cx="2566749" cy="1569660"/>
            </a:xfrm>
            <a:prstGeom prst="rect">
              <a:avLst/>
            </a:prstGeom>
            <a:noFill/>
          </p:spPr>
          <p:txBody>
            <a:bodyPr wrap="square" rtlCol="0">
              <a:spAutoFit/>
            </a:bodyPr>
            <a:lstStyle/>
            <a:p>
              <a:pPr marL="285750" indent="-285750">
                <a:buFont typeface="Wingdings" panose="05000000000000000000" pitchFamily="2" charset="2"/>
                <a:buChar char="§"/>
              </a:pPr>
              <a:r>
                <a:rPr lang="en-US" sz="1600" dirty="0">
                  <a:solidFill>
                    <a:schemeClr val="bg1">
                      <a:lumMod val="50000"/>
                    </a:schemeClr>
                  </a:solidFill>
                </a:rPr>
                <a:t>What worked that we want to repeat? </a:t>
              </a:r>
            </a:p>
            <a:p>
              <a:pPr marL="285750" indent="-285750">
                <a:buFont typeface="Wingdings" panose="05000000000000000000" pitchFamily="2" charset="2"/>
                <a:buChar char="§"/>
              </a:pPr>
              <a:r>
                <a:rPr lang="en-US" sz="1600" dirty="0">
                  <a:solidFill>
                    <a:schemeClr val="bg1">
                      <a:lumMod val="50000"/>
                    </a:schemeClr>
                  </a:solidFill>
                </a:rPr>
                <a:t>What worked that may not work again? </a:t>
              </a:r>
            </a:p>
            <a:p>
              <a:pPr marL="285750" indent="-285750">
                <a:buFont typeface="Wingdings" panose="05000000000000000000" pitchFamily="2" charset="2"/>
                <a:buChar char="§"/>
              </a:pPr>
              <a:r>
                <a:rPr lang="en-US" sz="1600" dirty="0">
                  <a:solidFill>
                    <a:schemeClr val="bg1">
                      <a:lumMod val="50000"/>
                    </a:schemeClr>
                  </a:solidFill>
                </a:rPr>
                <a:t>What should we do differently? </a:t>
              </a:r>
            </a:p>
          </p:txBody>
        </p:sp>
      </p:grpSp>
      <p:sp>
        <p:nvSpPr>
          <p:cNvPr id="61" name="TextBox 60">
            <a:extLst>
              <a:ext uri="{FF2B5EF4-FFF2-40B4-BE49-F238E27FC236}">
                <a16:creationId xmlns:a16="http://schemas.microsoft.com/office/drawing/2014/main" id="{740681FE-396D-40F7-B8D4-BB30790DB047}"/>
              </a:ext>
            </a:extLst>
          </p:cNvPr>
          <p:cNvSpPr txBox="1"/>
          <p:nvPr/>
        </p:nvSpPr>
        <p:spPr>
          <a:xfrm>
            <a:off x="275228" y="1088080"/>
            <a:ext cx="11390103" cy="646331"/>
          </a:xfrm>
          <a:prstGeom prst="rect">
            <a:avLst/>
          </a:prstGeom>
          <a:noFill/>
        </p:spPr>
        <p:txBody>
          <a:bodyPr wrap="square" rtlCol="0">
            <a:spAutoFit/>
          </a:bodyPr>
          <a:lstStyle/>
          <a:p>
            <a:r>
              <a:rPr lang="en-US" dirty="0"/>
              <a:t>After-action review meetings helps teams to share knowledge through innovative collaboration. For a more in-depth guide on how to conduct an after-action review, see the </a:t>
            </a:r>
            <a:r>
              <a:rPr lang="en-US" dirty="0">
                <a:hlinkClick r:id="rId3" action="ppaction://hlinkfile"/>
              </a:rPr>
              <a:t>USAID After Action Review Guidance</a:t>
            </a:r>
            <a:r>
              <a:rPr lang="en-US" dirty="0"/>
              <a:t>. </a:t>
            </a:r>
          </a:p>
        </p:txBody>
      </p:sp>
    </p:spTree>
    <p:extLst>
      <p:ext uri="{BB962C8B-B14F-4D97-AF65-F5344CB8AC3E}">
        <p14:creationId xmlns:p14="http://schemas.microsoft.com/office/powerpoint/2010/main" val="1107202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7C198-FE8C-4378-A85B-A2F8B142CA53}"/>
              </a:ext>
            </a:extLst>
          </p:cNvPr>
          <p:cNvSpPr>
            <a:spLocks noGrp="1"/>
          </p:cNvSpPr>
          <p:nvPr>
            <p:ph type="title"/>
          </p:nvPr>
        </p:nvSpPr>
        <p:spPr>
          <a:xfrm>
            <a:off x="503999" y="-234143"/>
            <a:ext cx="11390103" cy="1163782"/>
          </a:xfrm>
        </p:spPr>
        <p:txBody>
          <a:bodyPr/>
          <a:lstStyle/>
          <a:p>
            <a:r>
              <a:rPr lang="en-US" dirty="0">
                <a:solidFill>
                  <a:schemeClr val="tx1"/>
                </a:solidFill>
              </a:rPr>
              <a:t>Additional Strategies to Share Knowledge</a:t>
            </a:r>
          </a:p>
        </p:txBody>
      </p:sp>
      <p:sp>
        <p:nvSpPr>
          <p:cNvPr id="3" name="Content Placeholder 2">
            <a:extLst>
              <a:ext uri="{FF2B5EF4-FFF2-40B4-BE49-F238E27FC236}">
                <a16:creationId xmlns:a16="http://schemas.microsoft.com/office/drawing/2014/main" id="{5BA4D0B9-0B49-4B8E-8FCE-5AC57CEE201B}"/>
              </a:ext>
            </a:extLst>
          </p:cNvPr>
          <p:cNvSpPr>
            <a:spLocks noGrp="1"/>
          </p:cNvSpPr>
          <p:nvPr>
            <p:ph idx="1"/>
          </p:nvPr>
        </p:nvSpPr>
        <p:spPr>
          <a:xfrm>
            <a:off x="503999" y="1032925"/>
            <a:ext cx="11138105" cy="890680"/>
          </a:xfrm>
        </p:spPr>
        <p:txBody>
          <a:bodyPr>
            <a:normAutofit lnSpcReduction="10000"/>
          </a:bodyPr>
          <a:lstStyle/>
          <a:p>
            <a:pPr marL="0" indent="0">
              <a:buNone/>
            </a:pPr>
            <a:r>
              <a:rPr lang="en-US" sz="2000" dirty="0">
                <a:solidFill>
                  <a:schemeClr val="bg1">
                    <a:lumMod val="50000"/>
                  </a:schemeClr>
                </a:solidFill>
              </a:rPr>
              <a:t>The following learning and development opportunities can help employees prepare to fill more senior roles, should the need arise. Click on the hyperlinks to find more resources for each category. See slides 9 &amp; 20 for more information on each opportunity. </a:t>
            </a:r>
          </a:p>
          <a:p>
            <a:pPr lvl="1"/>
            <a:endParaRPr lang="en-US" dirty="0"/>
          </a:p>
          <a:p>
            <a:endParaRPr lang="en-US" dirty="0"/>
          </a:p>
        </p:txBody>
      </p:sp>
      <p:sp>
        <p:nvSpPr>
          <p:cNvPr id="4" name="Slide Number Placeholder 3">
            <a:extLst>
              <a:ext uri="{FF2B5EF4-FFF2-40B4-BE49-F238E27FC236}">
                <a16:creationId xmlns:a16="http://schemas.microsoft.com/office/drawing/2014/main" id="{75D24297-E87A-45B5-BEA6-5912094B1413}"/>
              </a:ext>
            </a:extLst>
          </p:cNvPr>
          <p:cNvSpPr>
            <a:spLocks noGrp="1"/>
          </p:cNvSpPr>
          <p:nvPr>
            <p:ph type="sldNum" sz="quarter" idx="12"/>
          </p:nvPr>
        </p:nvSpPr>
        <p:spPr/>
        <p:txBody>
          <a:bodyPr/>
          <a:lstStyle/>
          <a:p>
            <a:fld id="{58CFD7B8-A2DA-FC47-A7E4-C0F2CF24B2DF}" type="slidenum">
              <a:rPr lang="en-US" smtClean="0"/>
              <a:pPr/>
              <a:t>6</a:t>
            </a:fld>
            <a:endParaRPr lang="en-US"/>
          </a:p>
        </p:txBody>
      </p:sp>
      <p:sp>
        <p:nvSpPr>
          <p:cNvPr id="5" name="Rectangle 4">
            <a:extLst>
              <a:ext uri="{FF2B5EF4-FFF2-40B4-BE49-F238E27FC236}">
                <a16:creationId xmlns:a16="http://schemas.microsoft.com/office/drawing/2014/main" id="{AA8BAD0E-5B0A-46E5-AC78-4B0916C45289}"/>
              </a:ext>
            </a:extLst>
          </p:cNvPr>
          <p:cNvSpPr/>
          <p:nvPr/>
        </p:nvSpPr>
        <p:spPr>
          <a:xfrm>
            <a:off x="670120" y="2046233"/>
            <a:ext cx="1381963" cy="89068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rgbClr val="FFFFFF"/>
                </a:solidFill>
                <a:hlinkClick r:id="rId3">
                  <a:extLst>
                    <a:ext uri="{A12FA001-AC4F-418D-AE19-62706E023703}">
                      <ahyp:hlinkClr xmlns:ahyp="http://schemas.microsoft.com/office/drawing/2018/hyperlinkcolor" val="tx"/>
                    </a:ext>
                  </a:extLst>
                </a:hlinkClick>
              </a:rPr>
              <a:t>Mentorship</a:t>
            </a:r>
            <a:endParaRPr lang="en-US" dirty="0">
              <a:solidFill>
                <a:srgbClr val="FFFFFF"/>
              </a:solidFill>
            </a:endParaRPr>
          </a:p>
        </p:txBody>
      </p:sp>
      <p:sp>
        <p:nvSpPr>
          <p:cNvPr id="6" name="Rectangle 5">
            <a:extLst>
              <a:ext uri="{FF2B5EF4-FFF2-40B4-BE49-F238E27FC236}">
                <a16:creationId xmlns:a16="http://schemas.microsoft.com/office/drawing/2014/main" id="{EBEC926E-AEE5-43D4-83F0-EA9D76587D7C}"/>
              </a:ext>
            </a:extLst>
          </p:cNvPr>
          <p:cNvSpPr/>
          <p:nvPr/>
        </p:nvSpPr>
        <p:spPr>
          <a:xfrm>
            <a:off x="670119" y="4537105"/>
            <a:ext cx="1381963" cy="890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50000"/>
                  </a:schemeClr>
                </a:solidFill>
              </a:rPr>
              <a:t>Formal Training</a:t>
            </a:r>
          </a:p>
        </p:txBody>
      </p:sp>
      <p:sp>
        <p:nvSpPr>
          <p:cNvPr id="7" name="Rectangle 6">
            <a:extLst>
              <a:ext uri="{FF2B5EF4-FFF2-40B4-BE49-F238E27FC236}">
                <a16:creationId xmlns:a16="http://schemas.microsoft.com/office/drawing/2014/main" id="{3EE80C46-D488-42C1-8BAB-2ED3C33E5656}"/>
              </a:ext>
            </a:extLst>
          </p:cNvPr>
          <p:cNvSpPr/>
          <p:nvPr/>
        </p:nvSpPr>
        <p:spPr>
          <a:xfrm>
            <a:off x="4356074" y="2046233"/>
            <a:ext cx="1381963" cy="89068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rgbClr val="FFFFFF"/>
                </a:solidFill>
              </a:rPr>
              <a:t>Shadow/ Rotational</a:t>
            </a:r>
          </a:p>
          <a:p>
            <a:pPr algn="ctr"/>
            <a:r>
              <a:rPr lang="en-US" dirty="0">
                <a:solidFill>
                  <a:srgbClr val="FFFFFF"/>
                </a:solidFill>
              </a:rPr>
              <a:t>Interviews</a:t>
            </a:r>
          </a:p>
        </p:txBody>
      </p:sp>
      <p:sp>
        <p:nvSpPr>
          <p:cNvPr id="8" name="Rectangle 7">
            <a:extLst>
              <a:ext uri="{FF2B5EF4-FFF2-40B4-BE49-F238E27FC236}">
                <a16:creationId xmlns:a16="http://schemas.microsoft.com/office/drawing/2014/main" id="{A56862D3-17E6-4D70-97D3-FB7F18CF51F0}"/>
              </a:ext>
            </a:extLst>
          </p:cNvPr>
          <p:cNvSpPr/>
          <p:nvPr/>
        </p:nvSpPr>
        <p:spPr>
          <a:xfrm>
            <a:off x="6199051" y="2046233"/>
            <a:ext cx="1381963" cy="890680"/>
          </a:xfrm>
          <a:prstGeom prst="rect">
            <a:avLst/>
          </a:prstGeom>
          <a:solidFill>
            <a:schemeClr val="bg2"/>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solidFill>
                  <a:schemeClr val="bg1">
                    <a:lumMod val="50000"/>
                  </a:schemeClr>
                </a:solidFill>
              </a:rPr>
              <a:t>Acting Opportunities</a:t>
            </a:r>
          </a:p>
        </p:txBody>
      </p:sp>
      <p:sp>
        <p:nvSpPr>
          <p:cNvPr id="9" name="Rectangle 8">
            <a:extLst>
              <a:ext uri="{FF2B5EF4-FFF2-40B4-BE49-F238E27FC236}">
                <a16:creationId xmlns:a16="http://schemas.microsoft.com/office/drawing/2014/main" id="{A2EFE9D7-E550-4535-B15E-33188ABB4CB2}"/>
              </a:ext>
            </a:extLst>
          </p:cNvPr>
          <p:cNvSpPr/>
          <p:nvPr/>
        </p:nvSpPr>
        <p:spPr>
          <a:xfrm>
            <a:off x="8042028" y="2046233"/>
            <a:ext cx="1381963" cy="8906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schemeClr val="bg1">
                    <a:lumMod val="50000"/>
                  </a:schemeClr>
                </a:solidFill>
                <a:hlinkClick r:id="rId4">
                  <a:extLst>
                    <a:ext uri="{A12FA001-AC4F-418D-AE19-62706E023703}">
                      <ahyp:hlinkClr xmlns:ahyp="http://schemas.microsoft.com/office/drawing/2018/hyperlinkcolor" val="tx"/>
                    </a:ext>
                  </a:extLst>
                </a:hlinkClick>
              </a:rPr>
              <a:t>Knowledge sharing Café </a:t>
            </a:r>
            <a:endParaRPr lang="en-US" dirty="0">
              <a:solidFill>
                <a:schemeClr val="bg1">
                  <a:lumMod val="50000"/>
                </a:schemeClr>
              </a:solidFill>
            </a:endParaRPr>
          </a:p>
        </p:txBody>
      </p:sp>
      <p:sp>
        <p:nvSpPr>
          <p:cNvPr id="10" name="Rectangle 9">
            <a:extLst>
              <a:ext uri="{FF2B5EF4-FFF2-40B4-BE49-F238E27FC236}">
                <a16:creationId xmlns:a16="http://schemas.microsoft.com/office/drawing/2014/main" id="{575A5EAA-685F-408E-AA06-BF9F9C869C44}"/>
              </a:ext>
            </a:extLst>
          </p:cNvPr>
          <p:cNvSpPr/>
          <p:nvPr/>
        </p:nvSpPr>
        <p:spPr>
          <a:xfrm>
            <a:off x="2130983" y="3281998"/>
            <a:ext cx="1381963" cy="89068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rgbClr val="FFFFFF"/>
                </a:solidFill>
              </a:rPr>
              <a:t>Cross-org projects</a:t>
            </a:r>
          </a:p>
        </p:txBody>
      </p:sp>
      <p:sp>
        <p:nvSpPr>
          <p:cNvPr id="11" name="Rectangle 10">
            <a:extLst>
              <a:ext uri="{FF2B5EF4-FFF2-40B4-BE49-F238E27FC236}">
                <a16:creationId xmlns:a16="http://schemas.microsoft.com/office/drawing/2014/main" id="{7A8A10EA-BF1F-4BEB-95D9-64720287007C}"/>
              </a:ext>
            </a:extLst>
          </p:cNvPr>
          <p:cNvSpPr/>
          <p:nvPr/>
        </p:nvSpPr>
        <p:spPr>
          <a:xfrm>
            <a:off x="4020575" y="3281998"/>
            <a:ext cx="1381963" cy="8906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bg1">
                    <a:lumMod val="50000"/>
                  </a:schemeClr>
                </a:solidFill>
              </a:rPr>
              <a:t>Lunch &amp; Learn</a:t>
            </a:r>
          </a:p>
        </p:txBody>
      </p:sp>
      <p:sp>
        <p:nvSpPr>
          <p:cNvPr id="12" name="Rectangle 11">
            <a:extLst>
              <a:ext uri="{FF2B5EF4-FFF2-40B4-BE49-F238E27FC236}">
                <a16:creationId xmlns:a16="http://schemas.microsoft.com/office/drawing/2014/main" id="{A72E1383-17CF-46FA-8D76-FD253A6B6568}"/>
              </a:ext>
            </a:extLst>
          </p:cNvPr>
          <p:cNvSpPr/>
          <p:nvPr/>
        </p:nvSpPr>
        <p:spPr>
          <a:xfrm>
            <a:off x="5844194" y="3281998"/>
            <a:ext cx="1381963" cy="8906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chemeClr val="bg1">
                    <a:lumMod val="50000"/>
                  </a:schemeClr>
                </a:solidFill>
              </a:rPr>
              <a:t>Master Class/ Expert Seminar</a:t>
            </a:r>
          </a:p>
        </p:txBody>
      </p:sp>
      <p:sp>
        <p:nvSpPr>
          <p:cNvPr id="13" name="Rectangle 12">
            <a:extLst>
              <a:ext uri="{FF2B5EF4-FFF2-40B4-BE49-F238E27FC236}">
                <a16:creationId xmlns:a16="http://schemas.microsoft.com/office/drawing/2014/main" id="{1093C2A2-B870-41B5-8431-E74C853E196D}"/>
              </a:ext>
            </a:extLst>
          </p:cNvPr>
          <p:cNvSpPr/>
          <p:nvPr/>
        </p:nvSpPr>
        <p:spPr>
          <a:xfrm>
            <a:off x="234158" y="3281998"/>
            <a:ext cx="1381963" cy="890680"/>
          </a:xfrm>
          <a:prstGeom prst="rect">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a:solidFill>
                  <a:schemeClr val="bg1">
                    <a:lumMod val="50000"/>
                  </a:schemeClr>
                </a:solidFill>
              </a:rPr>
              <a:t>Team Project Solving Sessions</a:t>
            </a:r>
          </a:p>
        </p:txBody>
      </p:sp>
      <p:sp>
        <p:nvSpPr>
          <p:cNvPr id="14" name="Rectangle 13">
            <a:extLst>
              <a:ext uri="{FF2B5EF4-FFF2-40B4-BE49-F238E27FC236}">
                <a16:creationId xmlns:a16="http://schemas.microsoft.com/office/drawing/2014/main" id="{A0F29E73-0CB2-4F97-B8EA-D6F0B0D2F8B1}"/>
              </a:ext>
            </a:extLst>
          </p:cNvPr>
          <p:cNvSpPr/>
          <p:nvPr/>
        </p:nvSpPr>
        <p:spPr>
          <a:xfrm>
            <a:off x="6234089" y="4537105"/>
            <a:ext cx="1381963" cy="89068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rgbClr val="FFFFFF"/>
                </a:solidFill>
              </a:rPr>
              <a:t>Conferences&amp; Seminars</a:t>
            </a:r>
          </a:p>
        </p:txBody>
      </p:sp>
      <p:sp>
        <p:nvSpPr>
          <p:cNvPr id="15" name="Rectangle 14">
            <a:extLst>
              <a:ext uri="{FF2B5EF4-FFF2-40B4-BE49-F238E27FC236}">
                <a16:creationId xmlns:a16="http://schemas.microsoft.com/office/drawing/2014/main" id="{23A9AA7F-D500-4281-8E05-78FD7CDC060D}"/>
              </a:ext>
            </a:extLst>
          </p:cNvPr>
          <p:cNvSpPr/>
          <p:nvPr/>
        </p:nvSpPr>
        <p:spPr>
          <a:xfrm>
            <a:off x="2508185" y="4537105"/>
            <a:ext cx="1381963" cy="8906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schemeClr val="bg1">
                    <a:lumMod val="50000"/>
                  </a:schemeClr>
                </a:solidFill>
              </a:rPr>
              <a:t>Knowledge </a:t>
            </a:r>
            <a:r>
              <a:rPr lang="en-US" dirty="0" err="1">
                <a:solidFill>
                  <a:schemeClr val="bg1">
                    <a:lumMod val="50000"/>
                  </a:schemeClr>
                </a:solidFill>
              </a:rPr>
              <a:t>Mgmt</a:t>
            </a:r>
            <a:r>
              <a:rPr lang="en-US">
                <a:solidFill>
                  <a:schemeClr val="bg1">
                    <a:lumMod val="50000"/>
                  </a:schemeClr>
                </a:solidFill>
              </a:rPr>
              <a:t> Plans</a:t>
            </a:r>
            <a:endParaRPr lang="en-US" dirty="0">
              <a:solidFill>
                <a:schemeClr val="bg1">
                  <a:lumMod val="50000"/>
                </a:schemeClr>
              </a:solidFill>
            </a:endParaRPr>
          </a:p>
        </p:txBody>
      </p:sp>
      <p:sp>
        <p:nvSpPr>
          <p:cNvPr id="16" name="Rectangle 15">
            <a:extLst>
              <a:ext uri="{FF2B5EF4-FFF2-40B4-BE49-F238E27FC236}">
                <a16:creationId xmlns:a16="http://schemas.microsoft.com/office/drawing/2014/main" id="{A0FAF50A-836B-4E47-8D05-3F91F2D29809}"/>
              </a:ext>
            </a:extLst>
          </p:cNvPr>
          <p:cNvSpPr/>
          <p:nvPr/>
        </p:nvSpPr>
        <p:spPr>
          <a:xfrm>
            <a:off x="4356074" y="4537105"/>
            <a:ext cx="1381963" cy="890680"/>
          </a:xfrm>
          <a:prstGeom prst="rect">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schemeClr val="bg1">
                    <a:lumMod val="50000"/>
                  </a:schemeClr>
                </a:solidFill>
                <a:hlinkClick r:id="rId5" action="ppaction://hlinksldjump">
                  <a:extLst>
                    <a:ext uri="{A12FA001-AC4F-418D-AE19-62706E023703}">
                      <ahyp:hlinkClr xmlns:ahyp="http://schemas.microsoft.com/office/drawing/2018/hyperlinkcolor" val="tx"/>
                    </a:ext>
                  </a:extLst>
                </a:hlinkClick>
              </a:rPr>
              <a:t>After Action Review Exercises</a:t>
            </a:r>
            <a:endParaRPr lang="en-US" dirty="0">
              <a:solidFill>
                <a:schemeClr val="bg1">
                  <a:lumMod val="50000"/>
                </a:schemeClr>
              </a:solidFill>
            </a:endParaRPr>
          </a:p>
        </p:txBody>
      </p:sp>
      <p:sp>
        <p:nvSpPr>
          <p:cNvPr id="17" name="Rectangle 16">
            <a:extLst>
              <a:ext uri="{FF2B5EF4-FFF2-40B4-BE49-F238E27FC236}">
                <a16:creationId xmlns:a16="http://schemas.microsoft.com/office/drawing/2014/main" id="{F9D5E547-7157-4447-B0AE-B2598ACC0E5D}"/>
              </a:ext>
            </a:extLst>
          </p:cNvPr>
          <p:cNvSpPr/>
          <p:nvPr/>
        </p:nvSpPr>
        <p:spPr>
          <a:xfrm>
            <a:off x="8042027" y="4537105"/>
            <a:ext cx="1381963" cy="8906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bg1">
                    <a:lumMod val="50000"/>
                  </a:schemeClr>
                </a:solidFill>
              </a:rPr>
              <a:t>Wikithon</a:t>
            </a:r>
          </a:p>
        </p:txBody>
      </p:sp>
      <p:sp>
        <p:nvSpPr>
          <p:cNvPr id="18" name="Rectangle 17">
            <a:extLst>
              <a:ext uri="{FF2B5EF4-FFF2-40B4-BE49-F238E27FC236}">
                <a16:creationId xmlns:a16="http://schemas.microsoft.com/office/drawing/2014/main" id="{D284F0F6-D6B7-485E-8175-7CF61742C1E1}"/>
              </a:ext>
            </a:extLst>
          </p:cNvPr>
          <p:cNvSpPr/>
          <p:nvPr/>
        </p:nvSpPr>
        <p:spPr>
          <a:xfrm>
            <a:off x="2446432" y="2046233"/>
            <a:ext cx="1381963" cy="8906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FFFFFF"/>
                </a:solidFill>
                <a:hlinkClick r:id="rId6">
                  <a:extLst>
                    <a:ext uri="{A12FA001-AC4F-418D-AE19-62706E023703}">
                      <ahyp:hlinkClr xmlns:ahyp="http://schemas.microsoft.com/office/drawing/2018/hyperlinkcolor" val="tx"/>
                    </a:ext>
                  </a:extLst>
                </a:hlinkClick>
              </a:rPr>
              <a:t>Transition planning Interviews</a:t>
            </a:r>
            <a:endParaRPr lang="en-US" sz="1600" dirty="0">
              <a:solidFill>
                <a:srgbClr val="FFFFFF"/>
              </a:solidFill>
            </a:endParaRPr>
          </a:p>
        </p:txBody>
      </p:sp>
      <p:sp>
        <p:nvSpPr>
          <p:cNvPr id="19" name="Rectangle 18">
            <a:extLst>
              <a:ext uri="{FF2B5EF4-FFF2-40B4-BE49-F238E27FC236}">
                <a16:creationId xmlns:a16="http://schemas.microsoft.com/office/drawing/2014/main" id="{F1E399B1-F02E-4AD2-BEE0-DFB679E24441}"/>
              </a:ext>
            </a:extLst>
          </p:cNvPr>
          <p:cNvSpPr/>
          <p:nvPr/>
        </p:nvSpPr>
        <p:spPr>
          <a:xfrm>
            <a:off x="7709245" y="3281998"/>
            <a:ext cx="1381963" cy="890680"/>
          </a:xfrm>
          <a:prstGeom prst="rect">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a:solidFill>
                  <a:schemeClr val="bg1">
                    <a:lumMod val="50000"/>
                  </a:schemeClr>
                </a:solidFill>
                <a:hlinkClick r:id="rId7" action="ppaction://hlinksldjump"/>
              </a:rPr>
              <a:t>Knowledge Retention Exercise</a:t>
            </a:r>
            <a:endParaRPr lang="en-US" sz="1600" dirty="0">
              <a:solidFill>
                <a:schemeClr val="bg1">
                  <a:lumMod val="50000"/>
                </a:schemeClr>
              </a:solidFill>
            </a:endParaRPr>
          </a:p>
        </p:txBody>
      </p:sp>
      <p:sp>
        <p:nvSpPr>
          <p:cNvPr id="20" name="Rectangle 19">
            <a:extLst>
              <a:ext uri="{FF2B5EF4-FFF2-40B4-BE49-F238E27FC236}">
                <a16:creationId xmlns:a16="http://schemas.microsoft.com/office/drawing/2014/main" id="{2EC305F0-B52A-456E-A2E1-CF477ADB391D}"/>
              </a:ext>
            </a:extLst>
          </p:cNvPr>
          <p:cNvSpPr/>
          <p:nvPr/>
        </p:nvSpPr>
        <p:spPr>
          <a:xfrm>
            <a:off x="9849965" y="4537105"/>
            <a:ext cx="1381963" cy="89068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a:solidFill>
                  <a:srgbClr val="FFFFFF"/>
                </a:solidFill>
              </a:rPr>
              <a:t>Communities of Practice</a:t>
            </a:r>
          </a:p>
        </p:txBody>
      </p:sp>
      <p:sp>
        <p:nvSpPr>
          <p:cNvPr id="21" name="Rectangle 20">
            <a:extLst>
              <a:ext uri="{FF2B5EF4-FFF2-40B4-BE49-F238E27FC236}">
                <a16:creationId xmlns:a16="http://schemas.microsoft.com/office/drawing/2014/main" id="{CF80E8CD-0513-4CA9-BB07-FF04FFFC353B}"/>
              </a:ext>
            </a:extLst>
          </p:cNvPr>
          <p:cNvSpPr/>
          <p:nvPr/>
        </p:nvSpPr>
        <p:spPr>
          <a:xfrm>
            <a:off x="9423990" y="3261193"/>
            <a:ext cx="1381963" cy="890680"/>
          </a:xfrm>
          <a:prstGeom prst="rect">
            <a:avLst/>
          </a:prstGeom>
          <a:solidFill>
            <a:srgbClr val="92C83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hlinkClick r:id="rId8">
                  <a:extLst>
                    <a:ext uri="{A12FA001-AC4F-418D-AE19-62706E023703}">
                      <ahyp:hlinkClr xmlns:ahyp="http://schemas.microsoft.com/office/drawing/2018/hyperlinkcolor" val="tx"/>
                    </a:ext>
                  </a:extLst>
                </a:hlinkClick>
              </a:rPr>
              <a:t>Details/</a:t>
            </a:r>
          </a:p>
          <a:p>
            <a:pPr algn="ctr"/>
            <a:r>
              <a:rPr lang="en-US" dirty="0">
                <a:solidFill>
                  <a:schemeClr val="tx1"/>
                </a:solidFill>
                <a:hlinkClick r:id="rId8">
                  <a:extLst>
                    <a:ext uri="{A12FA001-AC4F-418D-AE19-62706E023703}">
                      <ahyp:hlinkClr xmlns:ahyp="http://schemas.microsoft.com/office/drawing/2018/hyperlinkcolor" val="tx"/>
                    </a:ext>
                  </a:extLst>
                </a:hlinkClick>
              </a:rPr>
              <a:t>Short assignments</a:t>
            </a:r>
            <a:endParaRPr lang="en-US" dirty="0">
              <a:solidFill>
                <a:schemeClr val="tx1"/>
              </a:solidFill>
            </a:endParaRPr>
          </a:p>
        </p:txBody>
      </p:sp>
    </p:spTree>
    <p:extLst>
      <p:ext uri="{BB962C8B-B14F-4D97-AF65-F5344CB8AC3E}">
        <p14:creationId xmlns:p14="http://schemas.microsoft.com/office/powerpoint/2010/main" val="1867782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DFABE-036F-4452-8228-6873EBAEE680}"/>
              </a:ext>
            </a:extLst>
          </p:cNvPr>
          <p:cNvSpPr>
            <a:spLocks noGrp="1"/>
          </p:cNvSpPr>
          <p:nvPr>
            <p:ph type="title"/>
          </p:nvPr>
        </p:nvSpPr>
        <p:spPr>
          <a:xfrm>
            <a:off x="311651" y="-221941"/>
            <a:ext cx="11390103" cy="1163782"/>
          </a:xfrm>
        </p:spPr>
        <p:txBody>
          <a:bodyPr/>
          <a:lstStyle/>
          <a:p>
            <a:r>
              <a:rPr lang="en-US" dirty="0">
                <a:solidFill>
                  <a:schemeClr val="tx1"/>
                </a:solidFill>
              </a:rPr>
              <a:t>Sample Questions to Capture Tacit Knowledge</a:t>
            </a:r>
          </a:p>
        </p:txBody>
      </p:sp>
      <p:sp>
        <p:nvSpPr>
          <p:cNvPr id="4" name="Slide Number Placeholder 3">
            <a:extLst>
              <a:ext uri="{FF2B5EF4-FFF2-40B4-BE49-F238E27FC236}">
                <a16:creationId xmlns:a16="http://schemas.microsoft.com/office/drawing/2014/main" id="{2583BE84-5C78-4DBE-885C-7CA64DBD3745}"/>
              </a:ext>
            </a:extLst>
          </p:cNvPr>
          <p:cNvSpPr>
            <a:spLocks noGrp="1"/>
          </p:cNvSpPr>
          <p:nvPr>
            <p:ph type="sldNum" sz="quarter" idx="12"/>
          </p:nvPr>
        </p:nvSpPr>
        <p:spPr/>
        <p:txBody>
          <a:bodyPr/>
          <a:lstStyle/>
          <a:p>
            <a:fld id="{58CFD7B8-A2DA-FC47-A7E4-C0F2CF24B2DF}" type="slidenum">
              <a:rPr lang="en-US" smtClean="0"/>
              <a:pPr/>
              <a:t>7</a:t>
            </a:fld>
            <a:endParaRPr lang="en-US"/>
          </a:p>
        </p:txBody>
      </p:sp>
      <p:graphicFrame>
        <p:nvGraphicFramePr>
          <p:cNvPr id="5" name="Table 4">
            <a:extLst>
              <a:ext uri="{FF2B5EF4-FFF2-40B4-BE49-F238E27FC236}">
                <a16:creationId xmlns:a16="http://schemas.microsoft.com/office/drawing/2014/main" id="{874E3E72-01FE-40CB-A65F-989D3A8094D0}"/>
              </a:ext>
            </a:extLst>
          </p:cNvPr>
          <p:cNvGraphicFramePr>
            <a:graphicFrameLocks noGrp="1"/>
          </p:cNvGraphicFramePr>
          <p:nvPr/>
        </p:nvGraphicFramePr>
        <p:xfrm>
          <a:off x="438107" y="1720286"/>
          <a:ext cx="5305841" cy="4018980"/>
        </p:xfrm>
        <a:graphic>
          <a:graphicData uri="http://schemas.openxmlformats.org/drawingml/2006/table">
            <a:tbl>
              <a:tblPr firstCol="1" bandRow="1">
                <a:tableStyleId>{5C22544A-7EE6-4342-B048-85BDC9FD1C3A}</a:tableStyleId>
              </a:tblPr>
              <a:tblGrid>
                <a:gridCol w="604386">
                  <a:extLst>
                    <a:ext uri="{9D8B030D-6E8A-4147-A177-3AD203B41FA5}">
                      <a16:colId xmlns:a16="http://schemas.microsoft.com/office/drawing/2014/main" val="1404461015"/>
                    </a:ext>
                  </a:extLst>
                </a:gridCol>
                <a:gridCol w="4701455">
                  <a:extLst>
                    <a:ext uri="{9D8B030D-6E8A-4147-A177-3AD203B41FA5}">
                      <a16:colId xmlns:a16="http://schemas.microsoft.com/office/drawing/2014/main" val="1991859253"/>
                    </a:ext>
                  </a:extLst>
                </a:gridCol>
              </a:tblGrid>
              <a:tr h="137591">
                <a:tc>
                  <a:txBody>
                    <a:bodyPr/>
                    <a:lstStyle/>
                    <a:p>
                      <a:pPr marL="0" marR="0" algn="ctr">
                        <a:lnSpc>
                          <a:spcPct val="107000"/>
                        </a:lnSpc>
                        <a:spcBef>
                          <a:spcPts val="0"/>
                        </a:spcBef>
                        <a:spcAft>
                          <a:spcPts val="0"/>
                        </a:spcAft>
                      </a:pPr>
                      <a:r>
                        <a:rPr lang="en-US" sz="1400" b="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a:t>
                      </a:r>
                    </a:p>
                  </a:txBody>
                  <a:tcPr marT="54610" marB="54610" anchor="ctr">
                    <a:solidFill>
                      <a:schemeClr val="tx1"/>
                    </a:solidFill>
                  </a:tcPr>
                </a:tc>
                <a:tc>
                  <a:txBody>
                    <a:bodyPr/>
                    <a:lstStyle/>
                    <a:p>
                      <a:pPr marL="0" marR="0">
                        <a:lnSpc>
                          <a:spcPct val="107000"/>
                        </a:lnSpc>
                        <a:spcBef>
                          <a:spcPts val="0"/>
                        </a:spcBef>
                        <a:spcAft>
                          <a:spcPts val="0"/>
                        </a:spcAft>
                      </a:pPr>
                      <a:r>
                        <a:rPr lang="en-US" sz="14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What are your top 3 most memorable moments? What did you learn from them?</a:t>
                      </a:r>
                    </a:p>
                  </a:txBody>
                  <a:tcPr marT="54610" marB="54610" anchor="ctr">
                    <a:solidFill>
                      <a:schemeClr val="tx2">
                        <a:lumMod val="20000"/>
                        <a:lumOff val="80000"/>
                      </a:schemeClr>
                    </a:solidFill>
                  </a:tcPr>
                </a:tc>
                <a:extLst>
                  <a:ext uri="{0D108BD9-81ED-4DB2-BD59-A6C34878D82A}">
                    <a16:rowId xmlns:a16="http://schemas.microsoft.com/office/drawing/2014/main" val="3431418211"/>
                  </a:ext>
                </a:extLst>
              </a:tr>
              <a:tr h="0">
                <a:tc>
                  <a:txBody>
                    <a:bodyPr/>
                    <a:lstStyle/>
                    <a:p>
                      <a:pPr marL="0" marR="0" algn="ctr">
                        <a:lnSpc>
                          <a:spcPct val="107000"/>
                        </a:lnSpc>
                        <a:spcBef>
                          <a:spcPts val="0"/>
                        </a:spcBef>
                        <a:spcAft>
                          <a:spcPts val="0"/>
                        </a:spcAft>
                      </a:pPr>
                      <a:r>
                        <a:rPr lang="en-US" sz="1400" b="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a:t>
                      </a:r>
                    </a:p>
                  </a:txBody>
                  <a:tcPr marT="54610" marB="54610" anchor="ctr">
                    <a:solidFill>
                      <a:schemeClr val="tx1"/>
                    </a:solidFill>
                  </a:tcPr>
                </a:tc>
                <a:tc>
                  <a:txBody>
                    <a:bodyPr/>
                    <a:lstStyle/>
                    <a:p>
                      <a:pPr marL="0" marR="0">
                        <a:lnSpc>
                          <a:spcPct val="107000"/>
                        </a:lnSpc>
                        <a:spcBef>
                          <a:spcPts val="0"/>
                        </a:spcBef>
                        <a:spcAft>
                          <a:spcPts val="0"/>
                        </a:spcAft>
                      </a:pPr>
                      <a:r>
                        <a:rPr lang="en-US" sz="14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When you think of your “go to people” (other experts), what do they have in common? How did they learn? What makes them each unique?</a:t>
                      </a:r>
                    </a:p>
                  </a:txBody>
                  <a:tcPr marT="54610" marB="54610" anchor="ctr">
                    <a:solidFill>
                      <a:schemeClr val="tx2">
                        <a:lumMod val="20000"/>
                        <a:lumOff val="80000"/>
                      </a:schemeClr>
                    </a:solidFill>
                  </a:tcPr>
                </a:tc>
                <a:extLst>
                  <a:ext uri="{0D108BD9-81ED-4DB2-BD59-A6C34878D82A}">
                    <a16:rowId xmlns:a16="http://schemas.microsoft.com/office/drawing/2014/main" val="1478758797"/>
                  </a:ext>
                </a:extLst>
              </a:tr>
              <a:tr h="193106">
                <a:tc>
                  <a:txBody>
                    <a:bodyPr/>
                    <a:lstStyle/>
                    <a:p>
                      <a:pPr marL="0" marR="0" algn="ctr">
                        <a:lnSpc>
                          <a:spcPct val="107000"/>
                        </a:lnSpc>
                        <a:spcBef>
                          <a:spcPts val="0"/>
                        </a:spcBef>
                        <a:spcAft>
                          <a:spcPts val="0"/>
                        </a:spcAft>
                      </a:pPr>
                      <a:r>
                        <a:rPr lang="en-US" sz="1400" b="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3</a:t>
                      </a:r>
                    </a:p>
                  </a:txBody>
                  <a:tcPr marT="54610" marB="54610" anchor="ctr">
                    <a:solidFill>
                      <a:schemeClr val="tx1"/>
                    </a:solidFill>
                  </a:tcPr>
                </a:tc>
                <a:tc>
                  <a:txBody>
                    <a:bodyPr/>
                    <a:lstStyle/>
                    <a:p>
                      <a:pPr marL="0" marR="0">
                        <a:lnSpc>
                          <a:spcPct val="107000"/>
                        </a:lnSpc>
                        <a:spcBef>
                          <a:spcPts val="0"/>
                        </a:spcBef>
                        <a:spcAft>
                          <a:spcPts val="0"/>
                        </a:spcAft>
                      </a:pPr>
                      <a:r>
                        <a:rPr lang="en-US" sz="14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If there were 1-3 things you needed to demonstrate for me (as opposed to discuss with me), what would they be? </a:t>
                      </a:r>
                    </a:p>
                  </a:txBody>
                  <a:tcPr marT="54610" marB="54610" anchor="ctr">
                    <a:solidFill>
                      <a:schemeClr val="tx2">
                        <a:lumMod val="20000"/>
                        <a:lumOff val="80000"/>
                      </a:schemeClr>
                    </a:solidFill>
                  </a:tcPr>
                </a:tc>
                <a:extLst>
                  <a:ext uri="{0D108BD9-81ED-4DB2-BD59-A6C34878D82A}">
                    <a16:rowId xmlns:a16="http://schemas.microsoft.com/office/drawing/2014/main" val="2644387679"/>
                  </a:ext>
                </a:extLst>
              </a:tr>
              <a:tr h="0">
                <a:tc>
                  <a:txBody>
                    <a:bodyPr/>
                    <a:lstStyle/>
                    <a:p>
                      <a:pPr marL="0" marR="0" algn="ctr">
                        <a:lnSpc>
                          <a:spcPct val="107000"/>
                        </a:lnSpc>
                        <a:spcBef>
                          <a:spcPts val="0"/>
                        </a:spcBef>
                        <a:spcAft>
                          <a:spcPts val="0"/>
                        </a:spcAft>
                      </a:pPr>
                      <a:r>
                        <a:rPr lang="en-US" sz="1400" b="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4</a:t>
                      </a:r>
                    </a:p>
                  </a:txBody>
                  <a:tcPr marT="54610" marB="54610" anchor="ctr">
                    <a:solidFill>
                      <a:schemeClr val="tx1"/>
                    </a:solidFill>
                  </a:tcPr>
                </a:tc>
                <a:tc>
                  <a:txBody>
                    <a:bodyPr/>
                    <a:lstStyle/>
                    <a:p>
                      <a:pPr marL="0" marR="0">
                        <a:lnSpc>
                          <a:spcPct val="107000"/>
                        </a:lnSpc>
                        <a:spcBef>
                          <a:spcPts val="0"/>
                        </a:spcBef>
                        <a:spcAft>
                          <a:spcPts val="0"/>
                        </a:spcAft>
                      </a:pPr>
                      <a:r>
                        <a:rPr lang="en-US" sz="14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What are the biggest challenges/problems with our documentation/processes related to your role? What have you done to improve the previous challenges? How did you know to do that?</a:t>
                      </a:r>
                    </a:p>
                  </a:txBody>
                  <a:tcPr marT="54610" marB="54610" anchor="ctr">
                    <a:solidFill>
                      <a:schemeClr val="tx2">
                        <a:lumMod val="20000"/>
                        <a:lumOff val="80000"/>
                      </a:schemeClr>
                    </a:solidFill>
                  </a:tcPr>
                </a:tc>
                <a:extLst>
                  <a:ext uri="{0D108BD9-81ED-4DB2-BD59-A6C34878D82A}">
                    <a16:rowId xmlns:a16="http://schemas.microsoft.com/office/drawing/2014/main" val="3177960670"/>
                  </a:ext>
                </a:extLst>
              </a:tr>
              <a:tr h="137591">
                <a:tc>
                  <a:txBody>
                    <a:bodyPr/>
                    <a:lstStyle/>
                    <a:p>
                      <a:pPr marL="0" marR="0" algn="ctr">
                        <a:lnSpc>
                          <a:spcPct val="107000"/>
                        </a:lnSpc>
                        <a:spcBef>
                          <a:spcPts val="0"/>
                        </a:spcBef>
                        <a:spcAft>
                          <a:spcPts val="0"/>
                        </a:spcAft>
                      </a:pPr>
                      <a:r>
                        <a:rPr lang="en-US" sz="1400" b="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5</a:t>
                      </a:r>
                    </a:p>
                  </a:txBody>
                  <a:tcPr marT="54610" marB="54610" anchor="ctr">
                    <a:solidFill>
                      <a:schemeClr val="tx1"/>
                    </a:solidFill>
                  </a:tcPr>
                </a:tc>
                <a:tc>
                  <a:txBody>
                    <a:bodyPr/>
                    <a:lstStyle/>
                    <a:p>
                      <a:pPr marL="0" marR="0">
                        <a:lnSpc>
                          <a:spcPct val="107000"/>
                        </a:lnSpc>
                        <a:spcBef>
                          <a:spcPts val="0"/>
                        </a:spcBef>
                        <a:spcAft>
                          <a:spcPts val="0"/>
                        </a:spcAft>
                      </a:pPr>
                      <a:r>
                        <a:rPr lang="en-US" sz="14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What’s been your most impactful training over the years? </a:t>
                      </a:r>
                    </a:p>
                  </a:txBody>
                  <a:tcPr marT="54610" marB="54610" anchor="ctr">
                    <a:solidFill>
                      <a:schemeClr val="tx2">
                        <a:lumMod val="20000"/>
                        <a:lumOff val="80000"/>
                      </a:schemeClr>
                    </a:solidFill>
                  </a:tcPr>
                </a:tc>
                <a:extLst>
                  <a:ext uri="{0D108BD9-81ED-4DB2-BD59-A6C34878D82A}">
                    <a16:rowId xmlns:a16="http://schemas.microsoft.com/office/drawing/2014/main" val="1483196582"/>
                  </a:ext>
                </a:extLst>
              </a:tr>
              <a:tr h="137591">
                <a:tc>
                  <a:txBody>
                    <a:bodyPr/>
                    <a:lstStyle/>
                    <a:p>
                      <a:pPr marL="0" marR="0" algn="ctr">
                        <a:lnSpc>
                          <a:spcPct val="107000"/>
                        </a:lnSpc>
                        <a:spcBef>
                          <a:spcPts val="0"/>
                        </a:spcBef>
                        <a:spcAft>
                          <a:spcPts val="0"/>
                        </a:spcAft>
                      </a:pPr>
                      <a:r>
                        <a:rPr lang="en-US" sz="1400" b="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6</a:t>
                      </a:r>
                    </a:p>
                  </a:txBody>
                  <a:tcPr marT="54610" marB="54610" anchor="ctr">
                    <a:solidFill>
                      <a:schemeClr val="tx1"/>
                    </a:solidFill>
                  </a:tcPr>
                </a:tc>
                <a:tc>
                  <a:txBody>
                    <a:bodyPr/>
                    <a:lstStyle/>
                    <a:p>
                      <a:pPr marL="0" marR="0">
                        <a:lnSpc>
                          <a:spcPct val="107000"/>
                        </a:lnSpc>
                        <a:spcBef>
                          <a:spcPts val="0"/>
                        </a:spcBef>
                        <a:spcAft>
                          <a:spcPts val="0"/>
                        </a:spcAft>
                      </a:pPr>
                      <a:r>
                        <a:rPr lang="en-US" sz="14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If budget were unlimited, what would you do first? Is there something you’ve always wanted to try and improve, but didn’t have the time or money?</a:t>
                      </a:r>
                    </a:p>
                  </a:txBody>
                  <a:tcPr marT="54610" marB="54610" anchor="ctr">
                    <a:solidFill>
                      <a:schemeClr val="tx2">
                        <a:lumMod val="20000"/>
                        <a:lumOff val="80000"/>
                      </a:schemeClr>
                    </a:solidFill>
                  </a:tcPr>
                </a:tc>
                <a:extLst>
                  <a:ext uri="{0D108BD9-81ED-4DB2-BD59-A6C34878D82A}">
                    <a16:rowId xmlns:a16="http://schemas.microsoft.com/office/drawing/2014/main" val="3147102618"/>
                  </a:ext>
                </a:extLst>
              </a:tr>
            </a:tbl>
          </a:graphicData>
        </a:graphic>
      </p:graphicFrame>
      <p:graphicFrame>
        <p:nvGraphicFramePr>
          <p:cNvPr id="6" name="Table 5">
            <a:extLst>
              <a:ext uri="{FF2B5EF4-FFF2-40B4-BE49-F238E27FC236}">
                <a16:creationId xmlns:a16="http://schemas.microsoft.com/office/drawing/2014/main" id="{D61D303A-4C0B-4BCB-8CFB-FCBBC51D858B}"/>
              </a:ext>
            </a:extLst>
          </p:cNvPr>
          <p:cNvGraphicFramePr>
            <a:graphicFrameLocks noGrp="1"/>
          </p:cNvGraphicFramePr>
          <p:nvPr/>
        </p:nvGraphicFramePr>
        <p:xfrm>
          <a:off x="5867837" y="1720286"/>
          <a:ext cx="5833917" cy="4079561"/>
        </p:xfrm>
        <a:graphic>
          <a:graphicData uri="http://schemas.openxmlformats.org/drawingml/2006/table">
            <a:tbl>
              <a:tblPr firstCol="1" bandRow="1">
                <a:tableStyleId>{5C22544A-7EE6-4342-B048-85BDC9FD1C3A}</a:tableStyleId>
              </a:tblPr>
              <a:tblGrid>
                <a:gridCol w="664539">
                  <a:extLst>
                    <a:ext uri="{9D8B030D-6E8A-4147-A177-3AD203B41FA5}">
                      <a16:colId xmlns:a16="http://schemas.microsoft.com/office/drawing/2014/main" val="1404461015"/>
                    </a:ext>
                  </a:extLst>
                </a:gridCol>
                <a:gridCol w="5169378">
                  <a:extLst>
                    <a:ext uri="{9D8B030D-6E8A-4147-A177-3AD203B41FA5}">
                      <a16:colId xmlns:a16="http://schemas.microsoft.com/office/drawing/2014/main" val="1991859253"/>
                    </a:ext>
                  </a:extLst>
                </a:gridCol>
              </a:tblGrid>
              <a:tr h="637085">
                <a:tc>
                  <a:txBody>
                    <a:bodyPr/>
                    <a:lstStyle/>
                    <a:p>
                      <a:pPr marL="0" marR="0" algn="ctr">
                        <a:lnSpc>
                          <a:spcPct val="107000"/>
                        </a:lnSpc>
                        <a:spcBef>
                          <a:spcPts val="0"/>
                        </a:spcBef>
                        <a:spcAft>
                          <a:spcPts val="0"/>
                        </a:spcAft>
                      </a:pPr>
                      <a:r>
                        <a:rPr lang="en-US" sz="1400" b="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7</a:t>
                      </a:r>
                    </a:p>
                  </a:txBody>
                  <a:tcPr marT="54610" marB="54610" anchor="ctr">
                    <a:solidFill>
                      <a:schemeClr val="tx1"/>
                    </a:solidFill>
                  </a:tcPr>
                </a:tc>
                <a:tc>
                  <a:txBody>
                    <a:bodyPr/>
                    <a:lstStyle/>
                    <a:p>
                      <a:pPr marL="0" marR="0">
                        <a:lnSpc>
                          <a:spcPct val="107000"/>
                        </a:lnSpc>
                        <a:spcBef>
                          <a:spcPts val="0"/>
                        </a:spcBef>
                        <a:spcAft>
                          <a:spcPts val="0"/>
                        </a:spcAft>
                      </a:pPr>
                      <a:r>
                        <a:rPr lang="en-US" sz="14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What excites you most about your role? What frustrates/irritates you most about this role? What might help reduce the irritation?  </a:t>
                      </a:r>
                    </a:p>
                  </a:txBody>
                  <a:tcPr marT="54610" marB="54610" anchor="ctr">
                    <a:solidFill>
                      <a:schemeClr val="tx2">
                        <a:lumMod val="20000"/>
                        <a:lumOff val="80000"/>
                      </a:schemeClr>
                    </a:solidFill>
                  </a:tcPr>
                </a:tc>
                <a:extLst>
                  <a:ext uri="{0D108BD9-81ED-4DB2-BD59-A6C34878D82A}">
                    <a16:rowId xmlns:a16="http://schemas.microsoft.com/office/drawing/2014/main" val="3431418211"/>
                  </a:ext>
                </a:extLst>
              </a:tr>
              <a:tr h="637085">
                <a:tc>
                  <a:txBody>
                    <a:bodyPr/>
                    <a:lstStyle/>
                    <a:p>
                      <a:pPr marL="0" marR="0" algn="ctr">
                        <a:lnSpc>
                          <a:spcPct val="107000"/>
                        </a:lnSpc>
                        <a:spcBef>
                          <a:spcPts val="0"/>
                        </a:spcBef>
                        <a:spcAft>
                          <a:spcPts val="0"/>
                        </a:spcAft>
                      </a:pPr>
                      <a:r>
                        <a:rPr lang="en-US" sz="1400" b="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8</a:t>
                      </a:r>
                    </a:p>
                  </a:txBody>
                  <a:tcPr marT="54610" marB="54610" anchor="ctr">
                    <a:solidFill>
                      <a:schemeClr val="tx1"/>
                    </a:solidFill>
                  </a:tcPr>
                </a:tc>
                <a:tc>
                  <a:txBody>
                    <a:bodyPr/>
                    <a:lstStyle/>
                    <a:p>
                      <a:pPr marL="0" marR="0">
                        <a:lnSpc>
                          <a:spcPct val="107000"/>
                        </a:lnSpc>
                        <a:spcBef>
                          <a:spcPts val="0"/>
                        </a:spcBef>
                        <a:spcAft>
                          <a:spcPts val="0"/>
                        </a:spcAft>
                      </a:pPr>
                      <a:r>
                        <a:rPr lang="en-US" sz="14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How do you describe your role? What uniqueness do you bring to the role? </a:t>
                      </a:r>
                    </a:p>
                  </a:txBody>
                  <a:tcPr marT="54610" marB="54610" anchor="ctr">
                    <a:solidFill>
                      <a:schemeClr val="tx2">
                        <a:lumMod val="20000"/>
                        <a:lumOff val="80000"/>
                      </a:schemeClr>
                    </a:solidFill>
                  </a:tcPr>
                </a:tc>
                <a:extLst>
                  <a:ext uri="{0D108BD9-81ED-4DB2-BD59-A6C34878D82A}">
                    <a16:rowId xmlns:a16="http://schemas.microsoft.com/office/drawing/2014/main" val="1478758797"/>
                  </a:ext>
                </a:extLst>
              </a:tr>
              <a:tr h="637085">
                <a:tc>
                  <a:txBody>
                    <a:bodyPr/>
                    <a:lstStyle/>
                    <a:p>
                      <a:pPr marL="0" marR="0" algn="ctr">
                        <a:lnSpc>
                          <a:spcPct val="107000"/>
                        </a:lnSpc>
                        <a:spcBef>
                          <a:spcPts val="0"/>
                        </a:spcBef>
                        <a:spcAft>
                          <a:spcPts val="0"/>
                        </a:spcAft>
                      </a:pPr>
                      <a:r>
                        <a:rPr lang="en-US" sz="1400" b="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9</a:t>
                      </a:r>
                    </a:p>
                  </a:txBody>
                  <a:tcPr marT="54610" marB="54610" anchor="ctr">
                    <a:solidFill>
                      <a:schemeClr val="tx1"/>
                    </a:solidFill>
                  </a:tcPr>
                </a:tc>
                <a:tc>
                  <a:txBody>
                    <a:bodyPr/>
                    <a:lstStyle/>
                    <a:p>
                      <a:pPr marL="0" marR="0">
                        <a:lnSpc>
                          <a:spcPct val="107000"/>
                        </a:lnSpc>
                        <a:spcBef>
                          <a:spcPts val="0"/>
                        </a:spcBef>
                        <a:spcAft>
                          <a:spcPts val="0"/>
                        </a:spcAft>
                      </a:pPr>
                      <a:r>
                        <a:rPr lang="en-US" sz="14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If you were to hire someone to do this role, what questions would you ask them? What would you be looking for? </a:t>
                      </a:r>
                    </a:p>
                  </a:txBody>
                  <a:tcPr marT="54610" marB="54610" anchor="ctr">
                    <a:solidFill>
                      <a:schemeClr val="tx2">
                        <a:lumMod val="20000"/>
                        <a:lumOff val="80000"/>
                      </a:schemeClr>
                    </a:solidFill>
                  </a:tcPr>
                </a:tc>
                <a:extLst>
                  <a:ext uri="{0D108BD9-81ED-4DB2-BD59-A6C34878D82A}">
                    <a16:rowId xmlns:a16="http://schemas.microsoft.com/office/drawing/2014/main" val="2644387679"/>
                  </a:ext>
                </a:extLst>
              </a:tr>
              <a:tr h="637085">
                <a:tc>
                  <a:txBody>
                    <a:bodyPr/>
                    <a:lstStyle/>
                    <a:p>
                      <a:pPr marL="0" marR="0" algn="ctr">
                        <a:lnSpc>
                          <a:spcPct val="107000"/>
                        </a:lnSpc>
                        <a:spcBef>
                          <a:spcPts val="0"/>
                        </a:spcBef>
                        <a:spcAft>
                          <a:spcPts val="0"/>
                        </a:spcAft>
                      </a:pPr>
                      <a:r>
                        <a:rPr lang="en-US" sz="1400" b="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10</a:t>
                      </a:r>
                    </a:p>
                  </a:txBody>
                  <a:tcPr marT="54610" marB="54610" anchor="ctr">
                    <a:solidFill>
                      <a:schemeClr val="tx1"/>
                    </a:solidFill>
                  </a:tcPr>
                </a:tc>
                <a:tc>
                  <a:txBody>
                    <a:bodyPr/>
                    <a:lstStyle/>
                    <a:p>
                      <a:pPr marL="0" marR="0">
                        <a:lnSpc>
                          <a:spcPct val="107000"/>
                        </a:lnSpc>
                        <a:spcBef>
                          <a:spcPts val="0"/>
                        </a:spcBef>
                        <a:spcAft>
                          <a:spcPts val="0"/>
                        </a:spcAft>
                      </a:pPr>
                      <a:r>
                        <a:rPr lang="en-US" sz="14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How would you characterize the kinds of relationships you have and need to be the most effective in this role?</a:t>
                      </a:r>
                    </a:p>
                  </a:txBody>
                  <a:tcPr marT="54610" marB="54610" anchor="ctr">
                    <a:solidFill>
                      <a:schemeClr val="tx2">
                        <a:lumMod val="20000"/>
                        <a:lumOff val="80000"/>
                      </a:schemeClr>
                    </a:solidFill>
                  </a:tcPr>
                </a:tc>
                <a:extLst>
                  <a:ext uri="{0D108BD9-81ED-4DB2-BD59-A6C34878D82A}">
                    <a16:rowId xmlns:a16="http://schemas.microsoft.com/office/drawing/2014/main" val="3177960670"/>
                  </a:ext>
                </a:extLst>
              </a:tr>
              <a:tr h="894136">
                <a:tc>
                  <a:txBody>
                    <a:bodyPr/>
                    <a:lstStyle/>
                    <a:p>
                      <a:pPr marL="0" marR="0" algn="ctr">
                        <a:lnSpc>
                          <a:spcPct val="107000"/>
                        </a:lnSpc>
                        <a:spcBef>
                          <a:spcPts val="0"/>
                        </a:spcBef>
                        <a:spcAft>
                          <a:spcPts val="0"/>
                        </a:spcAft>
                      </a:pPr>
                      <a:r>
                        <a:rPr lang="en-US" sz="1400" b="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11</a:t>
                      </a:r>
                    </a:p>
                  </a:txBody>
                  <a:tcPr marT="54610" marB="54610" anchor="ctr">
                    <a:solidFill>
                      <a:schemeClr val="tx1"/>
                    </a:solidFill>
                  </a:tcPr>
                </a:tc>
                <a:tc>
                  <a:txBody>
                    <a:bodyPr/>
                    <a:lstStyle/>
                    <a:p>
                      <a:pPr marL="0" marR="0">
                        <a:lnSpc>
                          <a:spcPct val="107000"/>
                        </a:lnSpc>
                        <a:spcBef>
                          <a:spcPts val="0"/>
                        </a:spcBef>
                        <a:spcAft>
                          <a:spcPts val="0"/>
                        </a:spcAft>
                      </a:pPr>
                      <a:r>
                        <a:rPr lang="en-US" sz="14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What is the most frequently question asked of you? How do you answer? What would need to change for the question to not be asked anymore?</a:t>
                      </a:r>
                    </a:p>
                  </a:txBody>
                  <a:tcPr marT="54610" marB="54610" anchor="ctr">
                    <a:solidFill>
                      <a:schemeClr val="tx2">
                        <a:lumMod val="20000"/>
                        <a:lumOff val="80000"/>
                      </a:schemeClr>
                    </a:solidFill>
                  </a:tcPr>
                </a:tc>
                <a:extLst>
                  <a:ext uri="{0D108BD9-81ED-4DB2-BD59-A6C34878D82A}">
                    <a16:rowId xmlns:a16="http://schemas.microsoft.com/office/drawing/2014/main" val="1483196582"/>
                  </a:ext>
                </a:extLst>
              </a:tr>
              <a:tr h="637085">
                <a:tc>
                  <a:txBody>
                    <a:bodyPr/>
                    <a:lstStyle/>
                    <a:p>
                      <a:pPr marL="0" marR="0" algn="ctr">
                        <a:lnSpc>
                          <a:spcPct val="107000"/>
                        </a:lnSpc>
                        <a:spcBef>
                          <a:spcPts val="0"/>
                        </a:spcBef>
                        <a:spcAft>
                          <a:spcPts val="0"/>
                        </a:spcAft>
                      </a:pPr>
                      <a:r>
                        <a:rPr lang="en-US" sz="1400" b="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12</a:t>
                      </a:r>
                    </a:p>
                  </a:txBody>
                  <a:tcPr marT="54610" marB="54610" anchor="ctr">
                    <a:solidFill>
                      <a:schemeClr val="tx1"/>
                    </a:solidFill>
                  </a:tcPr>
                </a:tc>
                <a:tc>
                  <a:txBody>
                    <a:bodyPr/>
                    <a:lstStyle/>
                    <a:p>
                      <a:pPr marL="0" marR="0">
                        <a:lnSpc>
                          <a:spcPct val="107000"/>
                        </a:lnSpc>
                        <a:spcBef>
                          <a:spcPts val="0"/>
                        </a:spcBef>
                        <a:spcAft>
                          <a:spcPts val="0"/>
                        </a:spcAft>
                      </a:pPr>
                      <a:r>
                        <a:rPr lang="en-US" sz="14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What have been some recent out of the ordinary challenges? How did you address them?</a:t>
                      </a:r>
                    </a:p>
                  </a:txBody>
                  <a:tcPr marT="54610" marB="54610" anchor="ctr">
                    <a:solidFill>
                      <a:schemeClr val="tx2">
                        <a:lumMod val="20000"/>
                        <a:lumOff val="80000"/>
                      </a:schemeClr>
                    </a:solidFill>
                  </a:tcPr>
                </a:tc>
                <a:extLst>
                  <a:ext uri="{0D108BD9-81ED-4DB2-BD59-A6C34878D82A}">
                    <a16:rowId xmlns:a16="http://schemas.microsoft.com/office/drawing/2014/main" val="3147102618"/>
                  </a:ext>
                </a:extLst>
              </a:tr>
            </a:tbl>
          </a:graphicData>
        </a:graphic>
      </p:graphicFrame>
      <p:sp>
        <p:nvSpPr>
          <p:cNvPr id="7" name="TextBox 6">
            <a:extLst>
              <a:ext uri="{FF2B5EF4-FFF2-40B4-BE49-F238E27FC236}">
                <a16:creationId xmlns:a16="http://schemas.microsoft.com/office/drawing/2014/main" id="{041938A5-6C23-4F00-AEDA-938FBFCFD396}"/>
              </a:ext>
            </a:extLst>
          </p:cNvPr>
          <p:cNvSpPr txBox="1"/>
          <p:nvPr/>
        </p:nvSpPr>
        <p:spPr>
          <a:xfrm>
            <a:off x="438107" y="1024651"/>
            <a:ext cx="11263647" cy="646331"/>
          </a:xfrm>
          <a:prstGeom prst="rect">
            <a:avLst/>
          </a:prstGeom>
          <a:noFill/>
        </p:spPr>
        <p:txBody>
          <a:bodyPr wrap="square" rtlCol="0">
            <a:spAutoFit/>
          </a:bodyPr>
          <a:lstStyle/>
          <a:p>
            <a:r>
              <a:rPr lang="en-US" dirty="0"/>
              <a:t>Below are some general examples of questions that capture tacit knowledge. You can leverage these questions during transition interviews or knowledge transfer exercises.  </a:t>
            </a:r>
          </a:p>
        </p:txBody>
      </p:sp>
    </p:spTree>
    <p:extLst>
      <p:ext uri="{BB962C8B-B14F-4D97-AF65-F5344CB8AC3E}">
        <p14:creationId xmlns:p14="http://schemas.microsoft.com/office/powerpoint/2010/main" val="2676026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0C5FE-B86B-405B-A81E-2C46C036F08E}"/>
              </a:ext>
            </a:extLst>
          </p:cNvPr>
          <p:cNvSpPr>
            <a:spLocks noGrp="1"/>
          </p:cNvSpPr>
          <p:nvPr>
            <p:ph type="title"/>
          </p:nvPr>
        </p:nvSpPr>
        <p:spPr>
          <a:xfrm>
            <a:off x="255175" y="386824"/>
            <a:ext cx="3786889" cy="963993"/>
          </a:xfrm>
        </p:spPr>
        <p:txBody>
          <a:bodyPr>
            <a:noAutofit/>
          </a:bodyPr>
          <a:lstStyle/>
          <a:p>
            <a:r>
              <a:rPr lang="en-US" sz="2800" dirty="0">
                <a:solidFill>
                  <a:schemeClr val="tx1"/>
                </a:solidFill>
              </a:rPr>
              <a:t>The NIH Workforce Planning Toolkit</a:t>
            </a:r>
          </a:p>
        </p:txBody>
      </p:sp>
      <p:sp>
        <p:nvSpPr>
          <p:cNvPr id="3" name="Content Placeholder 2">
            <a:extLst>
              <a:ext uri="{FF2B5EF4-FFF2-40B4-BE49-F238E27FC236}">
                <a16:creationId xmlns:a16="http://schemas.microsoft.com/office/drawing/2014/main" id="{77641B61-F12A-4548-B914-63D414605369}"/>
              </a:ext>
            </a:extLst>
          </p:cNvPr>
          <p:cNvSpPr>
            <a:spLocks noGrp="1"/>
          </p:cNvSpPr>
          <p:nvPr>
            <p:ph idx="1"/>
          </p:nvPr>
        </p:nvSpPr>
        <p:spPr>
          <a:xfrm>
            <a:off x="348917" y="1604918"/>
            <a:ext cx="3000340" cy="4351338"/>
          </a:xfrm>
        </p:spPr>
        <p:txBody>
          <a:bodyPr>
            <a:normAutofit/>
          </a:bodyPr>
          <a:lstStyle/>
          <a:p>
            <a:r>
              <a:rPr lang="en-US" sz="1600" dirty="0">
                <a:solidFill>
                  <a:srgbClr val="09090B"/>
                </a:solidFill>
                <a:latin typeface="+mn-lt"/>
              </a:rPr>
              <a:t>NIH Employees can leverage the Workforce Planning Toolkit for a variety of workforce development projects, including succession planning. </a:t>
            </a:r>
          </a:p>
          <a:p>
            <a:endParaRPr lang="en-US" sz="1600" dirty="0">
              <a:solidFill>
                <a:srgbClr val="09090B"/>
              </a:solidFill>
              <a:latin typeface="+mn-lt"/>
            </a:endParaRPr>
          </a:p>
          <a:p>
            <a:r>
              <a:rPr lang="en-US" sz="1600" dirty="0">
                <a:solidFill>
                  <a:srgbClr val="09090B"/>
                </a:solidFill>
                <a:latin typeface="+mn-lt"/>
              </a:rPr>
              <a:t>Enter the Workforce Planning Toolkit: </a:t>
            </a:r>
            <a:r>
              <a:rPr lang="en-US" sz="1600" dirty="0">
                <a:solidFill>
                  <a:srgbClr val="09090B"/>
                </a:solidFill>
                <a:latin typeface="+mn-lt"/>
                <a:hlinkClick r:id="rId3"/>
              </a:rPr>
              <a:t>https://hr.nih.gov/workforce/workforce-planning</a:t>
            </a:r>
            <a:r>
              <a:rPr lang="en-US" sz="1600" dirty="0">
                <a:solidFill>
                  <a:srgbClr val="09090B"/>
                </a:solidFill>
                <a:latin typeface="+mn-lt"/>
              </a:rPr>
              <a:t> </a:t>
            </a:r>
          </a:p>
          <a:p>
            <a:pPr marL="0" indent="0">
              <a:buNone/>
            </a:pPr>
            <a:endParaRPr lang="en-US" sz="1600" dirty="0">
              <a:solidFill>
                <a:srgbClr val="09090B"/>
              </a:solidFill>
              <a:latin typeface="+mn-lt"/>
            </a:endParaRPr>
          </a:p>
          <a:p>
            <a:endParaRPr lang="en-US" sz="1600" dirty="0">
              <a:solidFill>
                <a:srgbClr val="09090B"/>
              </a:solidFill>
              <a:latin typeface="+mn-lt"/>
            </a:endParaRPr>
          </a:p>
        </p:txBody>
      </p:sp>
      <p:pic>
        <p:nvPicPr>
          <p:cNvPr id="4" name="Picture 3" descr="A picture of the workforce planning toolkit website">
            <a:extLst>
              <a:ext uri="{FF2B5EF4-FFF2-40B4-BE49-F238E27FC236}">
                <a16:creationId xmlns:a16="http://schemas.microsoft.com/office/drawing/2014/main" id="{AB2FDAA2-5C9D-43BD-A80C-3FBF7C648D22}"/>
              </a:ext>
            </a:extLst>
          </p:cNvPr>
          <p:cNvPicPr>
            <a:picLocks noChangeAspect="1"/>
          </p:cNvPicPr>
          <p:nvPr/>
        </p:nvPicPr>
        <p:blipFill>
          <a:blip r:embed="rId4"/>
          <a:stretch>
            <a:fillRect/>
          </a:stretch>
        </p:blipFill>
        <p:spPr>
          <a:xfrm>
            <a:off x="3545251" y="0"/>
            <a:ext cx="8646749" cy="5956256"/>
          </a:xfrm>
          <a:prstGeom prst="rect">
            <a:avLst/>
          </a:prstGeom>
        </p:spPr>
      </p:pic>
    </p:spTree>
    <p:extLst>
      <p:ext uri="{BB962C8B-B14F-4D97-AF65-F5344CB8AC3E}">
        <p14:creationId xmlns:p14="http://schemas.microsoft.com/office/powerpoint/2010/main" val="980124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7C198-FE8C-4378-A85B-A2F8B142CA53}"/>
              </a:ext>
            </a:extLst>
          </p:cNvPr>
          <p:cNvSpPr>
            <a:spLocks noGrp="1"/>
          </p:cNvSpPr>
          <p:nvPr>
            <p:ph type="title"/>
          </p:nvPr>
        </p:nvSpPr>
        <p:spPr>
          <a:xfrm>
            <a:off x="503999" y="-376526"/>
            <a:ext cx="11390103" cy="1163782"/>
          </a:xfrm>
        </p:spPr>
        <p:txBody>
          <a:bodyPr/>
          <a:lstStyle/>
          <a:p>
            <a:r>
              <a:rPr lang="en-US" dirty="0">
                <a:solidFill>
                  <a:schemeClr val="tx1"/>
                </a:solidFill>
              </a:rPr>
              <a:t>Additional Information on Knowledge Sharing Strategies</a:t>
            </a:r>
          </a:p>
        </p:txBody>
      </p:sp>
      <p:sp>
        <p:nvSpPr>
          <p:cNvPr id="3" name="Content Placeholder 2">
            <a:extLst>
              <a:ext uri="{FF2B5EF4-FFF2-40B4-BE49-F238E27FC236}">
                <a16:creationId xmlns:a16="http://schemas.microsoft.com/office/drawing/2014/main" id="{5BA4D0B9-0B49-4B8E-8FCE-5AC57CEE201B}"/>
              </a:ext>
            </a:extLst>
          </p:cNvPr>
          <p:cNvSpPr>
            <a:spLocks noGrp="1"/>
          </p:cNvSpPr>
          <p:nvPr>
            <p:ph idx="1"/>
          </p:nvPr>
        </p:nvSpPr>
        <p:spPr>
          <a:xfrm>
            <a:off x="496582" y="1089464"/>
            <a:ext cx="11205683" cy="4876438"/>
          </a:xfrm>
        </p:spPr>
        <p:txBody>
          <a:bodyPr>
            <a:normAutofit fontScale="92500" lnSpcReduction="20000"/>
          </a:bodyPr>
          <a:lstStyle/>
          <a:p>
            <a:pPr marL="0" indent="0">
              <a:spcBef>
                <a:spcPts val="0"/>
              </a:spcBef>
              <a:buNone/>
            </a:pPr>
            <a:r>
              <a:rPr lang="en-US" sz="1500" b="1" dirty="0">
                <a:solidFill>
                  <a:schemeClr val="bg1">
                    <a:lumMod val="50000"/>
                  </a:schemeClr>
                </a:solidFill>
              </a:rPr>
              <a:t>Acting Opportunities</a:t>
            </a:r>
          </a:p>
          <a:p>
            <a:pPr marL="0" indent="0">
              <a:spcBef>
                <a:spcPts val="0"/>
              </a:spcBef>
              <a:buNone/>
            </a:pPr>
            <a:r>
              <a:rPr lang="en-US" sz="1500" dirty="0">
                <a:solidFill>
                  <a:schemeClr val="bg1">
                    <a:lumMod val="50000"/>
                  </a:schemeClr>
                </a:solidFill>
              </a:rPr>
              <a:t>Opportunities to fill the role for more senior positions while they are away from the office. </a:t>
            </a:r>
          </a:p>
          <a:p>
            <a:pPr marL="0" indent="0">
              <a:spcBef>
                <a:spcPts val="0"/>
              </a:spcBef>
              <a:buNone/>
            </a:pPr>
            <a:endParaRPr lang="en-US" sz="1500" dirty="0">
              <a:solidFill>
                <a:schemeClr val="bg1">
                  <a:lumMod val="50000"/>
                </a:schemeClr>
              </a:solidFill>
            </a:endParaRPr>
          </a:p>
          <a:p>
            <a:pPr marL="0" indent="0">
              <a:spcBef>
                <a:spcPts val="0"/>
              </a:spcBef>
              <a:buNone/>
            </a:pPr>
            <a:r>
              <a:rPr lang="en-US" sz="1500" b="1" dirty="0">
                <a:solidFill>
                  <a:schemeClr val="bg1">
                    <a:lumMod val="50000"/>
                  </a:schemeClr>
                </a:solidFill>
              </a:rPr>
              <a:t>After Action Reviews</a:t>
            </a:r>
          </a:p>
          <a:p>
            <a:pPr marL="0" indent="0">
              <a:spcBef>
                <a:spcPts val="0"/>
              </a:spcBef>
              <a:buNone/>
            </a:pPr>
            <a:r>
              <a:rPr lang="en-US" sz="1500" dirty="0">
                <a:solidFill>
                  <a:schemeClr val="bg1">
                    <a:lumMod val="50000"/>
                  </a:schemeClr>
                </a:solidFill>
              </a:rPr>
              <a:t>A structured debrief meeting that helps teams understand what happened during a project or event, why it happened, and what can be improved. For more information see the USAID guide:  </a:t>
            </a:r>
            <a:r>
              <a:rPr lang="en-US" sz="1500" dirty="0">
                <a:hlinkClick r:id="rId3"/>
              </a:rPr>
              <a:t>\\ODHSRV02.nih.gov\HOME5$\blaubc\Research and Training Materials\Knowledge Transfer Training\After Action Review USAID.pdf</a:t>
            </a:r>
            <a:endParaRPr lang="en-US" sz="1500" dirty="0">
              <a:solidFill>
                <a:schemeClr val="bg1">
                  <a:lumMod val="50000"/>
                </a:schemeClr>
              </a:solidFill>
            </a:endParaRPr>
          </a:p>
          <a:p>
            <a:pPr marL="0" indent="0">
              <a:spcBef>
                <a:spcPts val="0"/>
              </a:spcBef>
              <a:buNone/>
            </a:pPr>
            <a:endParaRPr lang="en-US" sz="1500" b="1" dirty="0">
              <a:solidFill>
                <a:schemeClr val="bg1">
                  <a:lumMod val="50000"/>
                </a:schemeClr>
              </a:solidFill>
            </a:endParaRPr>
          </a:p>
          <a:p>
            <a:pPr marL="0" indent="0">
              <a:spcBef>
                <a:spcPts val="0"/>
              </a:spcBef>
              <a:buNone/>
            </a:pPr>
            <a:r>
              <a:rPr lang="en-US" sz="1500" b="1" dirty="0">
                <a:solidFill>
                  <a:schemeClr val="bg1">
                    <a:lumMod val="50000"/>
                  </a:schemeClr>
                </a:solidFill>
              </a:rPr>
              <a:t>Communities of Practice </a:t>
            </a:r>
          </a:p>
          <a:p>
            <a:pPr marL="0" indent="0">
              <a:spcBef>
                <a:spcPts val="0"/>
              </a:spcBef>
              <a:buNone/>
            </a:pPr>
            <a:r>
              <a:rPr lang="en-US" sz="1500" dirty="0">
                <a:solidFill>
                  <a:schemeClr val="bg1">
                    <a:lumMod val="50000"/>
                  </a:schemeClr>
                </a:solidFill>
              </a:rPr>
              <a:t>A group of people who share a common interest in a topic and work together to improve their knowledge and skill. Some of NIH’s communities can be found through the NIH Admin Hub: </a:t>
            </a:r>
            <a:r>
              <a:rPr lang="en-US" sz="1500" dirty="0">
                <a:solidFill>
                  <a:schemeClr val="bg1">
                    <a:lumMod val="50000"/>
                  </a:schemeClr>
                </a:solidFill>
                <a:hlinkClick r:id="rId4"/>
              </a:rPr>
              <a:t>https://adminhub.nih.gov/</a:t>
            </a:r>
            <a:r>
              <a:rPr lang="en-US" sz="1500" dirty="0">
                <a:solidFill>
                  <a:schemeClr val="bg1">
                    <a:lumMod val="50000"/>
                  </a:schemeClr>
                </a:solidFill>
              </a:rPr>
              <a:t> </a:t>
            </a:r>
          </a:p>
          <a:p>
            <a:pPr marL="0" indent="0">
              <a:spcBef>
                <a:spcPts val="0"/>
              </a:spcBef>
              <a:buNone/>
            </a:pPr>
            <a:endParaRPr lang="en-US" sz="1500" dirty="0">
              <a:solidFill>
                <a:schemeClr val="bg1">
                  <a:lumMod val="50000"/>
                </a:schemeClr>
              </a:solidFill>
            </a:endParaRPr>
          </a:p>
          <a:p>
            <a:pPr marL="0" indent="0">
              <a:spcBef>
                <a:spcPts val="0"/>
              </a:spcBef>
              <a:buNone/>
            </a:pPr>
            <a:r>
              <a:rPr lang="en-US" sz="1500" b="1" dirty="0">
                <a:solidFill>
                  <a:schemeClr val="bg1">
                    <a:lumMod val="50000"/>
                  </a:schemeClr>
                </a:solidFill>
              </a:rPr>
              <a:t>Conferences &amp; Seminars </a:t>
            </a:r>
          </a:p>
          <a:p>
            <a:pPr marL="0" indent="0">
              <a:spcBef>
                <a:spcPts val="0"/>
              </a:spcBef>
              <a:buNone/>
            </a:pPr>
            <a:r>
              <a:rPr lang="en-US" sz="1500" dirty="0">
                <a:solidFill>
                  <a:schemeClr val="bg1">
                    <a:lumMod val="50000"/>
                  </a:schemeClr>
                </a:solidFill>
              </a:rPr>
              <a:t>Formal organized meetings to share knowledge and new developments in a certain subject area. </a:t>
            </a:r>
          </a:p>
          <a:p>
            <a:pPr marL="0" indent="0">
              <a:spcBef>
                <a:spcPts val="0"/>
              </a:spcBef>
              <a:buNone/>
            </a:pPr>
            <a:endParaRPr lang="en-US" sz="1500" dirty="0">
              <a:solidFill>
                <a:schemeClr val="bg1">
                  <a:lumMod val="50000"/>
                </a:schemeClr>
              </a:solidFill>
            </a:endParaRPr>
          </a:p>
          <a:p>
            <a:pPr marL="0" indent="0">
              <a:spcBef>
                <a:spcPts val="0"/>
              </a:spcBef>
              <a:buNone/>
            </a:pPr>
            <a:r>
              <a:rPr lang="en-US" sz="1500" b="1" dirty="0">
                <a:solidFill>
                  <a:schemeClr val="bg1">
                    <a:lumMod val="50000"/>
                  </a:schemeClr>
                </a:solidFill>
              </a:rPr>
              <a:t>Cross-organizational Projects </a:t>
            </a:r>
          </a:p>
          <a:p>
            <a:pPr marL="0" indent="0">
              <a:spcBef>
                <a:spcPts val="0"/>
              </a:spcBef>
              <a:buNone/>
            </a:pPr>
            <a:r>
              <a:rPr lang="en-US" sz="1500" dirty="0">
                <a:solidFill>
                  <a:schemeClr val="bg1">
                    <a:lumMod val="50000"/>
                  </a:schemeClr>
                </a:solidFill>
              </a:rPr>
              <a:t>A project organized with team members across an organization, IC, or Division, wherein team members have the opportunity to work with others outside their normal duties and scope. </a:t>
            </a:r>
          </a:p>
          <a:p>
            <a:pPr marL="0" indent="0">
              <a:spcBef>
                <a:spcPts val="0"/>
              </a:spcBef>
              <a:buNone/>
            </a:pPr>
            <a:endParaRPr lang="en-US" sz="1500" dirty="0">
              <a:solidFill>
                <a:schemeClr val="bg1">
                  <a:lumMod val="50000"/>
                </a:schemeClr>
              </a:solidFill>
            </a:endParaRPr>
          </a:p>
          <a:p>
            <a:pPr marL="0" indent="0">
              <a:spcBef>
                <a:spcPts val="0"/>
              </a:spcBef>
              <a:buNone/>
            </a:pPr>
            <a:r>
              <a:rPr lang="en-US" sz="1500" b="1" dirty="0">
                <a:solidFill>
                  <a:schemeClr val="bg1">
                    <a:lumMod val="50000"/>
                  </a:schemeClr>
                </a:solidFill>
              </a:rPr>
              <a:t>Details/Short-term Assignments </a:t>
            </a:r>
          </a:p>
          <a:p>
            <a:pPr marL="0" indent="0">
              <a:spcBef>
                <a:spcPts val="0"/>
              </a:spcBef>
              <a:buNone/>
            </a:pPr>
            <a:r>
              <a:rPr lang="en-US" sz="1500" dirty="0">
                <a:solidFill>
                  <a:schemeClr val="bg1">
                    <a:lumMod val="50000"/>
                  </a:schemeClr>
                </a:solidFill>
              </a:rPr>
              <a:t>A special assignment or duty wherein an employee works for a different organization for an agreed upon length of time to gain new experience in a different role. NIH detail opportunities can be found here: </a:t>
            </a:r>
            <a:r>
              <a:rPr lang="en-US" sz="1500" dirty="0">
                <a:hlinkClick r:id="rId5"/>
              </a:rPr>
              <a:t>https://ohr.od.nih.gov/iob/SitePages/Home.aspx</a:t>
            </a:r>
            <a:endParaRPr lang="en-US" sz="1500" dirty="0"/>
          </a:p>
          <a:p>
            <a:pPr marL="0" indent="0">
              <a:spcBef>
                <a:spcPts val="0"/>
              </a:spcBef>
              <a:buNone/>
            </a:pPr>
            <a:endParaRPr lang="en-US" sz="1500" dirty="0">
              <a:solidFill>
                <a:schemeClr val="bg1">
                  <a:lumMod val="50000"/>
                </a:schemeClr>
              </a:solidFill>
            </a:endParaRPr>
          </a:p>
          <a:p>
            <a:pPr marL="0" indent="0">
              <a:spcBef>
                <a:spcPts val="0"/>
              </a:spcBef>
              <a:buNone/>
            </a:pPr>
            <a:r>
              <a:rPr lang="en-US" sz="1500" b="1" dirty="0">
                <a:solidFill>
                  <a:schemeClr val="bg1">
                    <a:lumMod val="50000"/>
                  </a:schemeClr>
                </a:solidFill>
              </a:rPr>
              <a:t>Brown Bag Sessions or Lunch &amp; Learns</a:t>
            </a:r>
          </a:p>
          <a:p>
            <a:pPr marL="0" indent="0">
              <a:spcBef>
                <a:spcPts val="0"/>
              </a:spcBef>
              <a:buNone/>
            </a:pPr>
            <a:r>
              <a:rPr lang="en-US" sz="1500" dirty="0">
                <a:solidFill>
                  <a:schemeClr val="bg1">
                    <a:lumMod val="50000"/>
                  </a:schemeClr>
                </a:solidFill>
              </a:rPr>
              <a:t>Informal meetings where employees can share something they’ve learned with colleagues. </a:t>
            </a:r>
          </a:p>
          <a:p>
            <a:pPr marL="0" indent="0">
              <a:spcBef>
                <a:spcPts val="0"/>
              </a:spcBef>
              <a:buNone/>
            </a:pPr>
            <a:endParaRPr lang="en-US" sz="1500" dirty="0">
              <a:solidFill>
                <a:schemeClr val="bg1">
                  <a:lumMod val="50000"/>
                </a:schemeClr>
              </a:solidFill>
            </a:endParaRPr>
          </a:p>
          <a:p>
            <a:pPr marL="0" indent="0">
              <a:spcBef>
                <a:spcPts val="0"/>
              </a:spcBef>
              <a:buNone/>
            </a:pPr>
            <a:r>
              <a:rPr lang="en-US" sz="1500" b="1" dirty="0">
                <a:solidFill>
                  <a:schemeClr val="bg1">
                    <a:lumMod val="50000"/>
                  </a:schemeClr>
                </a:solidFill>
              </a:rPr>
              <a:t>Master Class </a:t>
            </a:r>
          </a:p>
          <a:p>
            <a:pPr marL="0" indent="0">
              <a:spcBef>
                <a:spcPts val="0"/>
              </a:spcBef>
              <a:buNone/>
            </a:pPr>
            <a:r>
              <a:rPr lang="en-US" sz="1500" dirty="0">
                <a:solidFill>
                  <a:schemeClr val="bg1">
                    <a:lumMod val="50000"/>
                  </a:schemeClr>
                </a:solidFill>
              </a:rPr>
              <a:t>A class given by an expert to students in a particular discipline wherein the expert gives extensive instruction, knowledge and advice on the subject. Organizations can organize a master class for junior to mid level employees to learn from more experienced coworkers. </a:t>
            </a:r>
          </a:p>
          <a:p>
            <a:pPr marL="0" indent="0">
              <a:spcBef>
                <a:spcPts val="0"/>
              </a:spcBef>
              <a:buNone/>
            </a:pPr>
            <a:endParaRPr lang="en-US" sz="1500" dirty="0">
              <a:solidFill>
                <a:schemeClr val="bg1">
                  <a:lumMod val="50000"/>
                </a:schemeClr>
              </a:solidFill>
            </a:endParaRPr>
          </a:p>
          <a:p>
            <a:pPr marL="0" indent="0">
              <a:spcBef>
                <a:spcPts val="0"/>
              </a:spcBef>
              <a:buNone/>
            </a:pPr>
            <a:endParaRPr lang="en-US" sz="1500" dirty="0">
              <a:solidFill>
                <a:schemeClr val="bg1">
                  <a:lumMod val="50000"/>
                </a:schemeClr>
              </a:solidFill>
            </a:endParaRPr>
          </a:p>
          <a:p>
            <a:pPr marL="0" indent="0">
              <a:spcBef>
                <a:spcPts val="0"/>
              </a:spcBef>
              <a:buNone/>
            </a:pPr>
            <a:endParaRPr lang="en-US" sz="1500" dirty="0">
              <a:solidFill>
                <a:schemeClr val="bg1">
                  <a:lumMod val="50000"/>
                </a:schemeClr>
              </a:solidFill>
            </a:endParaRPr>
          </a:p>
          <a:p>
            <a:pPr marL="0" indent="0">
              <a:spcBef>
                <a:spcPts val="0"/>
              </a:spcBef>
              <a:buNone/>
            </a:pPr>
            <a:endParaRPr lang="en-US" sz="1500" dirty="0">
              <a:solidFill>
                <a:schemeClr val="bg1">
                  <a:lumMod val="50000"/>
                </a:schemeClr>
              </a:solidFill>
            </a:endParaRPr>
          </a:p>
          <a:p>
            <a:pPr marL="0" indent="0">
              <a:spcBef>
                <a:spcPts val="0"/>
              </a:spcBef>
              <a:buNone/>
            </a:pPr>
            <a:endParaRPr lang="en-US" sz="1500" dirty="0">
              <a:solidFill>
                <a:schemeClr val="bg1">
                  <a:lumMod val="50000"/>
                </a:schemeClr>
              </a:solidFill>
            </a:endParaRPr>
          </a:p>
          <a:p>
            <a:pPr marL="0" indent="0">
              <a:spcBef>
                <a:spcPts val="0"/>
              </a:spcBef>
              <a:buNone/>
            </a:pPr>
            <a:endParaRPr lang="en-US" sz="1500" dirty="0"/>
          </a:p>
          <a:p>
            <a:endParaRPr lang="en-US" dirty="0"/>
          </a:p>
        </p:txBody>
      </p:sp>
      <p:sp>
        <p:nvSpPr>
          <p:cNvPr id="4" name="Slide Number Placeholder 3">
            <a:extLst>
              <a:ext uri="{FF2B5EF4-FFF2-40B4-BE49-F238E27FC236}">
                <a16:creationId xmlns:a16="http://schemas.microsoft.com/office/drawing/2014/main" id="{75D24297-E87A-45B5-BEA6-5912094B1413}"/>
              </a:ext>
            </a:extLst>
          </p:cNvPr>
          <p:cNvSpPr>
            <a:spLocks noGrp="1"/>
          </p:cNvSpPr>
          <p:nvPr>
            <p:ph type="sldNum" sz="quarter" idx="12"/>
          </p:nvPr>
        </p:nvSpPr>
        <p:spPr/>
        <p:txBody>
          <a:bodyPr/>
          <a:lstStyle/>
          <a:p>
            <a:fld id="{58CFD7B8-A2DA-FC47-A7E4-C0F2CF24B2DF}" type="slidenum">
              <a:rPr lang="en-US" smtClean="0"/>
              <a:pPr/>
              <a:t>9</a:t>
            </a:fld>
            <a:endParaRPr lang="en-US"/>
          </a:p>
        </p:txBody>
      </p:sp>
    </p:spTree>
    <p:extLst>
      <p:ext uri="{BB962C8B-B14F-4D97-AF65-F5344CB8AC3E}">
        <p14:creationId xmlns:p14="http://schemas.microsoft.com/office/powerpoint/2010/main" val="1681286091"/>
      </p:ext>
    </p:extLst>
  </p:cSld>
  <p:clrMapOvr>
    <a:masterClrMapping/>
  </p:clrMapOvr>
</p:sld>
</file>

<file path=ppt/theme/theme1.xml><?xml version="1.0" encoding="utf-8"?>
<a:theme xmlns:a="http://schemas.openxmlformats.org/drawingml/2006/main" name="Theme1">
  <a:themeElements>
    <a:clrScheme name="Custom 13">
      <a:dk1>
        <a:srgbClr val="20558A"/>
      </a:dk1>
      <a:lt1>
        <a:srgbClr val="616265"/>
      </a:lt1>
      <a:dk2>
        <a:srgbClr val="BDBDBD"/>
      </a:dk2>
      <a:lt2>
        <a:srgbClr val="B9E5FB"/>
      </a:lt2>
      <a:accent1>
        <a:srgbClr val="92C83E"/>
      </a:accent1>
      <a:accent2>
        <a:srgbClr val="F9A01B"/>
      </a:accent2>
      <a:accent3>
        <a:srgbClr val="DF5A29"/>
      </a:accent3>
      <a:accent4>
        <a:srgbClr val="7B4C8C"/>
      </a:accent4>
      <a:accent5>
        <a:srgbClr val="BDBDBD"/>
      </a:accent5>
      <a:accent6>
        <a:srgbClr val="BDBDBD"/>
      </a:accent6>
      <a:hlink>
        <a:srgbClr val="20558A"/>
      </a:hlink>
      <a:folHlink>
        <a:srgbClr val="92C83E"/>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836F04AB-4A06-6A42-B9B8-4321A376B572}" vid="{4119CDC3-0446-E249-9417-7A9233CA32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3732</TotalTime>
  <Words>1560</Words>
  <Application>Microsoft Office PowerPoint</Application>
  <PresentationFormat>Widescreen</PresentationFormat>
  <Paragraphs>180</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Gill Sans Nova Medium</vt:lpstr>
      <vt:lpstr>Wingdings</vt:lpstr>
      <vt:lpstr>Theme1</vt:lpstr>
      <vt:lpstr>Knowledge Retention Techniques and Resources</vt:lpstr>
      <vt:lpstr>Why Does Retaining Knowledge Matter? </vt:lpstr>
      <vt:lpstr>Knowledge Types</vt:lpstr>
      <vt:lpstr>Knowledge Retention Strategy #1: The Knowledge Retention Process (KRP) </vt:lpstr>
      <vt:lpstr>Knowledge Retention Strategy #2: After Action Reviews</vt:lpstr>
      <vt:lpstr>Additional Strategies to Share Knowledge</vt:lpstr>
      <vt:lpstr>Sample Questions to Capture Tacit Knowledge</vt:lpstr>
      <vt:lpstr>The NIH Workforce Planning Toolkit</vt:lpstr>
      <vt:lpstr>Additional Information on Knowledge Sharing Strategies</vt:lpstr>
      <vt:lpstr>Additional Information on Knowledge Sharing Strategies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Strategies For Validating Proficiency Levels</dc:title>
  <dc:creator>Blau, Barbara (NIH/OD) [E]</dc:creator>
  <cp:lastModifiedBy>Blau, Barbara (NIH/OD) [E]</cp:lastModifiedBy>
  <cp:revision>162</cp:revision>
  <dcterms:created xsi:type="dcterms:W3CDTF">2021-10-01T16:22:46Z</dcterms:created>
  <dcterms:modified xsi:type="dcterms:W3CDTF">2022-03-10T14:14:49Z</dcterms:modified>
</cp:coreProperties>
</file>